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29" r:id="rId3"/>
    <p:sldId id="330" r:id="rId4"/>
    <p:sldId id="334" r:id="rId5"/>
    <p:sldId id="345" r:id="rId6"/>
    <p:sldId id="336" r:id="rId7"/>
    <p:sldId id="337" r:id="rId8"/>
    <p:sldId id="338" r:id="rId9"/>
    <p:sldId id="348" r:id="rId10"/>
    <p:sldId id="343" r:id="rId11"/>
    <p:sldId id="344" r:id="rId12"/>
    <p:sldId id="331" r:id="rId13"/>
    <p:sldId id="332" r:id="rId14"/>
    <p:sldId id="308" r:id="rId15"/>
    <p:sldId id="349" r:id="rId16"/>
  </p:sldIdLst>
  <p:sldSz cx="9144000" cy="6858000" type="screen4x3"/>
  <p:notesSz cx="6797675" cy="98599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3357"/>
    <a:srgbClr val="D7E5F5"/>
    <a:srgbClr val="B8E08C"/>
    <a:srgbClr val="305480"/>
    <a:srgbClr val="2A65AC"/>
    <a:srgbClr val="00339A"/>
    <a:srgbClr val="4274B0"/>
    <a:srgbClr val="000099"/>
    <a:srgbClr val="003399"/>
    <a:srgbClr val="95A2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2" autoAdjust="0"/>
    <p:restoredTop sz="99527" autoAdjust="0"/>
  </p:normalViewPr>
  <p:slideViewPr>
    <p:cSldViewPr>
      <p:cViewPr>
        <p:scale>
          <a:sx n="100" d="100"/>
          <a:sy n="100" d="100"/>
        </p:scale>
        <p:origin x="-1308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10" Type="http://schemas.openxmlformats.org/officeDocument/2006/relationships/slide" Target="slides/slide13.xml"/><Relationship Id="rId4" Type="http://schemas.openxmlformats.org/officeDocument/2006/relationships/slide" Target="slides/slide5.xml"/><Relationship Id="rId9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63704393005314"/>
          <c:y val="5.7676331472569932E-2"/>
          <c:w val="0.87092334535303029"/>
          <c:h val="0.823436084794095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305480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2016-прогноз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8533</c:v>
                </c:pt>
                <c:pt idx="1">
                  <c:v>4829</c:v>
                </c:pt>
                <c:pt idx="2">
                  <c:v>6210</c:v>
                </c:pt>
                <c:pt idx="3">
                  <c:v>6484</c:v>
                </c:pt>
                <c:pt idx="4">
                  <c:v>8300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305480"/>
            </a:solidFill>
          </c:spPr>
          <c:invertIfNegative val="0"/>
          <c:dLbls>
            <c:dLbl>
              <c:idx val="4"/>
              <c:layout>
                <c:manualLayout>
                  <c:x val="1.2363285325913675E-16"/>
                  <c:y val="0.33633899385137289"/>
                </c:manualLayout>
              </c:layout>
              <c:tx>
                <c:rich>
                  <a:bodyPr/>
                  <a:lstStyle/>
                  <a:p>
                    <a:pPr>
                      <a:defRPr sz="800">
                        <a:solidFill>
                          <a:schemeClr val="bg1"/>
                        </a:solidFill>
                      </a:defRPr>
                    </a:pP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5603</a:t>
                    </a:r>
                    <a:endParaRPr lang="ru-RU" dirty="0" smtClean="0">
                      <a:solidFill>
                        <a:schemeClr val="bg1"/>
                      </a:solidFill>
                    </a:endParaRPr>
                  </a:p>
                  <a:p>
                    <a:pPr>
                      <a:defRPr sz="800">
                        <a:solidFill>
                          <a:schemeClr val="bg1"/>
                        </a:solidFill>
                      </a:defRPr>
                    </a:pPr>
                    <a:endParaRPr lang="ru-RU" dirty="0" smtClean="0">
                      <a:solidFill>
                        <a:schemeClr val="bg1"/>
                      </a:solidFill>
                    </a:endParaRPr>
                  </a:p>
                  <a:p>
                    <a:pPr>
                      <a:defRPr sz="800">
                        <a:solidFill>
                          <a:schemeClr val="bg1"/>
                        </a:solidFill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факт</a:t>
                    </a:r>
                  </a:p>
                  <a:p>
                    <a:pPr>
                      <a:defRPr sz="800">
                        <a:solidFill>
                          <a:schemeClr val="bg1"/>
                        </a:solidFill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9м16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2016-прогноз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4" formatCode="#,##0">
                  <c:v>5603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562176"/>
        <c:axId val="8563712"/>
      </c:barChart>
      <c:catAx>
        <c:axId val="8562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0"/>
            </a:pPr>
            <a:endParaRPr lang="ru-RU"/>
          </a:p>
        </c:txPr>
        <c:crossAx val="8563712"/>
        <c:crosses val="autoZero"/>
        <c:auto val="1"/>
        <c:lblAlgn val="ctr"/>
        <c:lblOffset val="100"/>
        <c:noMultiLvlLbl val="0"/>
      </c:catAx>
      <c:valAx>
        <c:axId val="856371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8562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257320174236562"/>
          <c:y val="5.5867658782885986E-2"/>
          <c:w val="0.77082235319746573"/>
          <c:h val="0.735347177404047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ОСАГО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9 мес. 2016* - по андеррайтерской оценке портфеля</c:v>
                </c:pt>
              </c:strCache>
            </c:strRef>
          </c:cat>
          <c:val>
            <c:numRef>
              <c:f>Лист1!$B$2:$B$5</c:f>
              <c:numCache>
                <c:formatCode>#,##0,,</c:formatCode>
                <c:ptCount val="4"/>
                <c:pt idx="0">
                  <c:v>295967099.79704142</c:v>
                </c:pt>
                <c:pt idx="1">
                  <c:v>280796345.85500079</c:v>
                </c:pt>
                <c:pt idx="2">
                  <c:v>219825282.57269058</c:v>
                </c:pt>
                <c:pt idx="3">
                  <c:v>520196915.78032207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КАСКО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6.3747531665456977E-3"/>
                  <c:y val="-2.8925249610872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-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475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3.374890854561331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-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269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7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9 мес. 2016* - по андеррайтерской оценке портфеля</c:v>
                </c:pt>
              </c:strCache>
            </c:strRef>
          </c:cat>
          <c:val>
            <c:numRef>
              <c:f>Лист1!$C$2:$C$5</c:f>
              <c:numCache>
                <c:formatCode>#,##0,,</c:formatCode>
                <c:ptCount val="4"/>
                <c:pt idx="0">
                  <c:v>-475092330.31715816</c:v>
                </c:pt>
                <c:pt idx="1">
                  <c:v>-268635391.8938911</c:v>
                </c:pt>
                <c:pt idx="2">
                  <c:v>402273628.85430467</c:v>
                </c:pt>
                <c:pt idx="3">
                  <c:v>191462423.80420291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прочие виды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1"/>
              <c:layout>
                <c:manualLayout>
                  <c:x val="-3.0101885621869728E-3"/>
                  <c:y val="-9.2972931931209913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en-US" dirty="0" smtClean="0"/>
                      <a:t>-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392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7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9 мес. 2016* - по андеррайтерской оценке портфеля</c:v>
                </c:pt>
              </c:strCache>
            </c:strRef>
          </c:cat>
          <c:val>
            <c:numRef>
              <c:f>Лист1!$D$2:$D$5</c:f>
              <c:numCache>
                <c:formatCode>#,##0,,</c:formatCode>
                <c:ptCount val="4"/>
                <c:pt idx="0">
                  <c:v>381172564.22284514</c:v>
                </c:pt>
                <c:pt idx="1">
                  <c:v>-391600000</c:v>
                </c:pt>
                <c:pt idx="2">
                  <c:v>254738911.99175197</c:v>
                </c:pt>
                <c:pt idx="3">
                  <c:v>185949733.46473905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6"/>
        <c:overlap val="100"/>
        <c:axId val="11189632"/>
        <c:axId val="34542720"/>
      </c:barChart>
      <c:lineChart>
        <c:grouping val="standard"/>
        <c:varyColors val="0"/>
        <c:ser>
          <c:idx val="3"/>
          <c:order val="3"/>
          <c:tx>
            <c:strRef>
              <c:f>Лист1!$E$1</c:f>
              <c:strCache>
                <c:ptCount val="1"/>
                <c:pt idx="0">
                  <c:v>Операционная рентабельность портфеля</c:v>
                </c:pt>
              </c:strCache>
            </c:strRef>
          </c:tx>
          <c:spPr>
            <a:ln>
              <a:solidFill>
                <a:srgbClr val="30548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2.5499012666182794E-2"/>
                  <c:y val="1.9515772288328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248518999274186E-2"/>
                  <c:y val="-5.195896122723408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124259499637097E-2"/>
                  <c:y val="-0.120822875491560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873765832728493E-3"/>
                  <c:y val="-5.78565734026802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solidFill>
                  <a:srgbClr val="305480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  <c:pt idx="3">
                  <c:v>9 мес. 2016* - по андеррайтерской оценке портфеля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>
                  <c:v>1.0000000000000002E-2</c:v>
                </c:pt>
                <c:pt idx="1">
                  <c:v>-7.0000000000000021E-2</c:v>
                </c:pt>
                <c:pt idx="2">
                  <c:v>0.14000000000000001</c:v>
                </c:pt>
                <c:pt idx="3">
                  <c:v>0.18000000000000002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550144"/>
        <c:axId val="34544256"/>
      </c:lineChart>
      <c:catAx>
        <c:axId val="11189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ru-RU"/>
          </a:p>
        </c:txPr>
        <c:crossAx val="34542720"/>
        <c:crossesAt val="0"/>
        <c:auto val="1"/>
        <c:lblAlgn val="ctr"/>
        <c:lblOffset val="100"/>
        <c:noMultiLvlLbl val="0"/>
      </c:catAx>
      <c:valAx>
        <c:axId val="34542720"/>
        <c:scaling>
          <c:orientation val="minMax"/>
        </c:scaling>
        <c:delete val="0"/>
        <c:axPos val="l"/>
        <c:majorGridlines/>
        <c:numFmt formatCode="#,##0,," sourceLinked="1"/>
        <c:majorTickMark val="out"/>
        <c:minorTickMark val="none"/>
        <c:tickLblPos val="nextTo"/>
        <c:crossAx val="11189632"/>
        <c:crosses val="autoZero"/>
        <c:crossBetween val="between"/>
      </c:valAx>
      <c:valAx>
        <c:axId val="34544256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crossAx val="34550144"/>
        <c:crosses val="max"/>
        <c:crossBetween val="between"/>
      </c:valAx>
      <c:catAx>
        <c:axId val="34550144"/>
        <c:scaling>
          <c:orientation val="minMax"/>
        </c:scaling>
        <c:delete val="1"/>
        <c:axPos val="b"/>
        <c:majorTickMark val="out"/>
        <c:minorTickMark val="none"/>
        <c:tickLblPos val="none"/>
        <c:crossAx val="34544256"/>
        <c:crosses val="autoZero"/>
        <c:auto val="1"/>
        <c:lblAlgn val="ctr"/>
        <c:lblOffset val="100"/>
        <c:noMultiLvlLbl val="0"/>
      </c:catAx>
      <c:spPr>
        <a:noFill/>
      </c:spPr>
    </c:plotArea>
    <c:legend>
      <c:legendPos val="b"/>
      <c:layout>
        <c:manualLayout>
          <c:xMode val="edge"/>
          <c:yMode val="edge"/>
          <c:x val="7.8976666395614167E-2"/>
          <c:y val="0.83391084330003762"/>
          <c:w val="0.65166391096628218"/>
          <c:h val="0.16072017007706621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63704393005313"/>
          <c:y val="3.519499817480598E-2"/>
          <c:w val="0.87092334535303029"/>
          <c:h val="0.824551240338375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565956222174362E-3"/>
                  <c:y val="3.67436025626782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2016 - прогноз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-2159.8359999999998</c:v>
                </c:pt>
                <c:pt idx="1">
                  <c:v>-1160.567</c:v>
                </c:pt>
                <c:pt idx="2">
                  <c:v>-1001.6660000000001</c:v>
                </c:pt>
                <c:pt idx="3">
                  <c:v>236.773</c:v>
                </c:pt>
                <c:pt idx="4">
                  <c:v>188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615680"/>
        <c:axId val="34617216"/>
      </c:barChart>
      <c:catAx>
        <c:axId val="3461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0"/>
            </a:pPr>
            <a:endParaRPr lang="ru-RU"/>
          </a:p>
        </c:txPr>
        <c:crossAx val="34617216"/>
        <c:crosses val="autoZero"/>
        <c:auto val="1"/>
        <c:lblAlgn val="ctr"/>
        <c:lblOffset val="100"/>
        <c:noMultiLvlLbl val="0"/>
      </c:catAx>
      <c:valAx>
        <c:axId val="3461721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461568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63704393005313"/>
          <c:y val="6.3590652592564051E-2"/>
          <c:w val="0.87092334535303029"/>
          <c:h val="0.810444415641060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1полугодие</c:v>
                </c:pt>
              </c:strCache>
            </c:strRef>
          </c:tx>
          <c:spPr>
            <a:solidFill>
              <a:srgbClr val="305480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rgbClr val="305480"/>
              </a:solidFill>
              <a:ln>
                <a:noFill/>
                <a:prstDash val="dash"/>
              </a:ln>
            </c:spPr>
          </c:dPt>
          <c:dLbls>
            <c:dLbl>
              <c:idx val="8"/>
              <c:layout>
                <c:manualLayout>
                  <c:x val="-1.0026479379400403E-2"/>
                  <c:y val="1.95965880334283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6.6843195862669336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9 мес. 2016г.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500</c:v>
                </c:pt>
                <c:pt idx="1">
                  <c:v>481</c:v>
                </c:pt>
                <c:pt idx="2">
                  <c:v>493</c:v>
                </c:pt>
                <c:pt idx="3">
                  <c:v>362.83595537999992</c:v>
                </c:pt>
                <c:pt idx="4">
                  <c:v>310.69425991000003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axId val="36133888"/>
        <c:axId val="36164352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-4.8486580570525101E-2"/>
                  <c:y val="0.119582087779383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8486580570525101E-2"/>
                  <c:y val="6.30124918337853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8486580570525101E-2"/>
                  <c:y val="5.04414705125413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1820319173628622E-2"/>
                  <c:y val="4.5324470928275892E-2"/>
                </c:manualLayout>
              </c:layout>
              <c:spPr/>
              <c:txPr>
                <a:bodyPr/>
                <a:lstStyle/>
                <a:p>
                  <a:pPr>
                    <a:defRPr sz="900" b="1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5162478966762095E-2"/>
                  <c:y val="6.36889111086422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5.182874036365856E-2"/>
                  <c:y val="0.121482901076835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8486580570525101E-2"/>
                  <c:y val="0.1345472930991207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5.5170900156792033E-2"/>
                  <c:y val="0.1672082731548346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9 мес. 2016г.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0.14000000000000001</c:v>
                </c:pt>
                <c:pt idx="1">
                  <c:v>0.23</c:v>
                </c:pt>
                <c:pt idx="2">
                  <c:v>0.23</c:v>
                </c:pt>
                <c:pt idx="3">
                  <c:v>0.17</c:v>
                </c:pt>
                <c:pt idx="4">
                  <c:v>0.25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167680"/>
        <c:axId val="36165888"/>
      </c:lineChart>
      <c:catAx>
        <c:axId val="36133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 b="0"/>
            </a:pPr>
            <a:endParaRPr lang="ru-RU"/>
          </a:p>
        </c:txPr>
        <c:crossAx val="36164352"/>
        <c:crosses val="autoZero"/>
        <c:auto val="1"/>
        <c:lblAlgn val="ctr"/>
        <c:lblOffset val="100"/>
        <c:noMultiLvlLbl val="0"/>
      </c:catAx>
      <c:valAx>
        <c:axId val="3616435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6133888"/>
        <c:crosses val="autoZero"/>
        <c:crossBetween val="between"/>
      </c:valAx>
      <c:valAx>
        <c:axId val="36165888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crossAx val="36167680"/>
        <c:crosses val="max"/>
        <c:crossBetween val="between"/>
      </c:valAx>
      <c:catAx>
        <c:axId val="361676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616588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005930094236775E-2"/>
          <c:y val="9.1996389287129277E-2"/>
          <c:w val="0.9293663387506208"/>
          <c:h val="0.7932435864871730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</c:v>
                </c:pt>
              </c:strCache>
            </c:strRef>
          </c:tx>
          <c:marker>
            <c:symbol val="circle"/>
            <c:size val="15"/>
            <c:spPr>
              <a:solidFill>
                <a:schemeClr val="tx2">
                  <a:lumMod val="60000"/>
                  <a:lumOff val="40000"/>
                </a:schemeClr>
              </a:solidFill>
            </c:spPr>
          </c:marker>
          <c:dLbls>
            <c:dLbl>
              <c:idx val="0"/>
              <c:layout>
                <c:manualLayout>
                  <c:x val="-8.9881784623511415E-2"/>
                  <c:y val="-0.1202140504246932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9 мес. 2016 - предв.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0.87000000000000011</c:v>
                </c:pt>
                <c:pt idx="1">
                  <c:v>0.91</c:v>
                </c:pt>
                <c:pt idx="2" formatCode="0.00">
                  <c:v>0.70000000000000007</c:v>
                </c:pt>
                <c:pt idx="3" formatCode="0.00">
                  <c:v>0.60000000000000009</c:v>
                </c:pt>
                <c:pt idx="4">
                  <c:v>0.58000000000000007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859840"/>
        <c:axId val="35902592"/>
      </c:lineChart>
      <c:catAx>
        <c:axId val="358598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35902592"/>
        <c:crosses val="autoZero"/>
        <c:auto val="1"/>
        <c:lblAlgn val="ctr"/>
        <c:lblOffset val="100"/>
        <c:noMultiLvlLbl val="0"/>
      </c:catAx>
      <c:valAx>
        <c:axId val="35902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859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005930094236775E-2"/>
          <c:y val="9.1996389287129277E-2"/>
          <c:w val="0.9293663387506208"/>
          <c:h val="0.7469715350022668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</c:v>
                </c:pt>
              </c:strCache>
            </c:strRef>
          </c:tx>
          <c:marker>
            <c:symbol val="circle"/>
            <c:size val="15"/>
            <c:spPr>
              <a:solidFill>
                <a:schemeClr val="tx2">
                  <a:lumMod val="60000"/>
                  <a:lumOff val="40000"/>
                </a:schemeClr>
              </a:solidFill>
            </c:spPr>
          </c:marker>
          <c:dLbls>
            <c:dLbl>
              <c:idx val="0"/>
              <c:layout>
                <c:manualLayout>
                  <c:x val="-8.9881784623511415E-2"/>
                  <c:y val="-0.1202140504246932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2016 год - оценка</c:v>
                </c:pt>
              </c:strCache>
            </c:strRef>
          </c:cat>
          <c:val>
            <c:numRef>
              <c:f>Лист1!$B$2:$B$6</c:f>
              <c:numCache>
                <c:formatCode>0</c:formatCode>
                <c:ptCount val="5"/>
                <c:pt idx="0">
                  <c:v>17.350000000000001</c:v>
                </c:pt>
                <c:pt idx="1">
                  <c:v>15.89</c:v>
                </c:pt>
                <c:pt idx="2">
                  <c:v>13</c:v>
                </c:pt>
                <c:pt idx="3">
                  <c:v>12</c:v>
                </c:pt>
                <c:pt idx="4">
                  <c:v>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934976"/>
        <c:axId val="35936512"/>
      </c:lineChart>
      <c:catAx>
        <c:axId val="35934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35936512"/>
        <c:crosses val="autoZero"/>
        <c:auto val="1"/>
        <c:lblAlgn val="ctr"/>
        <c:lblOffset val="100"/>
        <c:noMultiLvlLbl val="0"/>
      </c:catAx>
      <c:valAx>
        <c:axId val="35936512"/>
        <c:scaling>
          <c:orientation val="minMax"/>
          <c:max val="20"/>
          <c:min val="1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35934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08044552305854"/>
          <c:y val="3.8448418925674924E-2"/>
          <c:w val="0.87092334535303029"/>
          <c:h val="0.854442915685071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1полугодие</c:v>
                </c:pt>
              </c:strCache>
            </c:strRef>
          </c:tx>
          <c:spPr>
            <a:solidFill>
              <a:srgbClr val="30548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3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4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2"/>
              <c:layout>
                <c:manualLayout>
                  <c:x val="0"/>
                  <c:y val="1.10230807688034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0026479379400403E-2"/>
                  <c:y val="1.95965880334283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6.6843195862669336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2016-оценка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2947</c:v>
                </c:pt>
                <c:pt idx="1">
                  <c:v>1857</c:v>
                </c:pt>
                <c:pt idx="2">
                  <c:v>1759</c:v>
                </c:pt>
                <c:pt idx="3">
                  <c:v>1836</c:v>
                </c:pt>
                <c:pt idx="4">
                  <c:v>1907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 учетом темпа инфляции</c:v>
                </c:pt>
              </c:strCache>
            </c:strRef>
          </c:tx>
          <c:spPr>
            <a:noFill/>
            <a:ln w="25400">
              <a:solidFill>
                <a:srgbClr val="153357"/>
              </a:solidFill>
              <a:prstDash val="dash"/>
            </a:ln>
          </c:spPr>
          <c:invertIfNegative val="0"/>
          <c:dLbls>
            <c:dLbl>
              <c:idx val="0"/>
              <c:delete val="1"/>
            </c:dLbl>
            <c:dLbl>
              <c:idx val="1"/>
              <c:layout>
                <c:manualLayout>
                  <c:x val="0"/>
                  <c:y val="5.5115403844017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1272221718846366E-17"/>
                  <c:y val="5.51154038440173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421597931334668E-3"/>
                  <c:y val="5.51154038440173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3421597931334668E-3"/>
                  <c:y val="2.2046161537606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2016-оценка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2947</c:v>
                </c:pt>
                <c:pt idx="1">
                  <c:v>3138</c:v>
                </c:pt>
                <c:pt idx="2">
                  <c:v>3494</c:v>
                </c:pt>
                <c:pt idx="3">
                  <c:v>3944</c:v>
                </c:pt>
                <c:pt idx="4">
                  <c:v>4181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100"/>
        <c:axId val="35975936"/>
        <c:axId val="35977472"/>
      </c:barChart>
      <c:catAx>
        <c:axId val="35975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 b="0"/>
            </a:pPr>
            <a:endParaRPr lang="ru-RU"/>
          </a:p>
        </c:txPr>
        <c:crossAx val="35977472"/>
        <c:crosses val="autoZero"/>
        <c:auto val="1"/>
        <c:lblAlgn val="ctr"/>
        <c:lblOffset val="100"/>
        <c:noMultiLvlLbl val="0"/>
      </c:catAx>
      <c:valAx>
        <c:axId val="3597747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5975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63704393005313"/>
          <c:y val="0.10429111865063426"/>
          <c:w val="0.87092334535303029"/>
          <c:h val="0.715476414301544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страховые премии, млрд.руб.</c:v>
                </c:pt>
              </c:strCache>
            </c:strRef>
          </c:tx>
          <c:spPr>
            <a:solidFill>
              <a:srgbClr val="305480"/>
            </a:solidFill>
          </c:spPr>
          <c:invertIfNegative val="0"/>
          <c:dLbls>
            <c:dLbl>
              <c:idx val="8"/>
              <c:layout>
                <c:manualLayout>
                  <c:x val="-1.0026479379400403E-2"/>
                  <c:y val="1.95965880334283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6.6843195862669336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4.8</c:v>
                </c:pt>
                <c:pt idx="1">
                  <c:v>6.3</c:v>
                </c:pt>
                <c:pt idx="2">
                  <c:v>6.484</c:v>
                </c:pt>
                <c:pt idx="3">
                  <c:v>8.3000000000000007</c:v>
                </c:pt>
                <c:pt idx="4">
                  <c:v>8.8000000000000007</c:v>
                </c:pt>
                <c:pt idx="5">
                  <c:v>9.6</c:v>
                </c:pt>
                <c:pt idx="6">
                  <c:v>10.5</c:v>
                </c:pt>
                <c:pt idx="7">
                  <c:v>11.6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axId val="4748800"/>
        <c:axId val="4750336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чистая прибыль, млн. руб.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dLbls>
            <c:dLbl>
              <c:idx val="0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7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ln>
                  <a:noFill/>
                </a:ln>
              </c:spPr>
              <c:txPr>
                <a:bodyPr/>
                <a:lstStyle/>
                <a:p>
                  <a:pPr>
                    <a:defRPr sz="7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7262336842374179E-2"/>
                  <c:y val="-1.82020373804619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1374018499561141E-2"/>
                  <c:y val="-6.60140326288532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6530374279442274E-2"/>
                  <c:y val="-7.958090126738054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718227487304133E-2"/>
                  <c:y val="-6.60140326288532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718227487304133E-2"/>
                  <c:y val="-3.43580058056227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700"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Лист1!$C$2:$C$9</c:f>
              <c:numCache>
                <c:formatCode>_-* #,##0_р_._-;\-* #,##0_р_._-;_-* "-"??_р_._-;_-@_-</c:formatCode>
                <c:ptCount val="8"/>
                <c:pt idx="0">
                  <c:v>-1161</c:v>
                </c:pt>
                <c:pt idx="1">
                  <c:v>-1002</c:v>
                </c:pt>
                <c:pt idx="2">
                  <c:v>237</c:v>
                </c:pt>
                <c:pt idx="3">
                  <c:v>188</c:v>
                </c:pt>
                <c:pt idx="4">
                  <c:v>-84</c:v>
                </c:pt>
                <c:pt idx="5">
                  <c:v>10</c:v>
                </c:pt>
                <c:pt idx="6">
                  <c:v>195</c:v>
                </c:pt>
                <c:pt idx="7">
                  <c:v>439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77472"/>
        <c:axId val="4775936"/>
      </c:lineChart>
      <c:catAx>
        <c:axId val="4748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 b="0"/>
            </a:pPr>
            <a:endParaRPr lang="ru-RU"/>
          </a:p>
        </c:txPr>
        <c:crossAx val="4750336"/>
        <c:crosses val="autoZero"/>
        <c:auto val="1"/>
        <c:lblAlgn val="ctr"/>
        <c:lblOffset val="100"/>
        <c:noMultiLvlLbl val="0"/>
      </c:catAx>
      <c:valAx>
        <c:axId val="4750336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4748800"/>
        <c:crosses val="autoZero"/>
        <c:crossBetween val="between"/>
      </c:valAx>
      <c:valAx>
        <c:axId val="4775936"/>
        <c:scaling>
          <c:orientation val="minMax"/>
        </c:scaling>
        <c:delete val="0"/>
        <c:axPos val="r"/>
        <c:numFmt formatCode="_-* #,##0_р_._-;\-* #,##0_р_._-;_-* &quot;-&quot;??_р_._-;_-@_-" sourceLinked="1"/>
        <c:majorTickMark val="out"/>
        <c:minorTickMark val="none"/>
        <c:tickLblPos val="nextTo"/>
        <c:crossAx val="4777472"/>
        <c:crosses val="max"/>
        <c:crossBetween val="between"/>
      </c:valAx>
      <c:catAx>
        <c:axId val="47774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4775936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0.6529</cdr:x>
      <cdr:y>0.60636</cdr:y>
    </cdr:from>
    <cdr:to>
      <cdr:x>0.8045</cdr:x>
      <cdr:y>0.85915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2480964" y="1397208"/>
          <a:ext cx="576070" cy="582493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rgbClr val="92D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ru-RU" sz="800" dirty="0" smtClean="0">
              <a:solidFill>
                <a:schemeClr val="tx1"/>
              </a:solidFill>
            </a:rPr>
            <a:t>28%</a:t>
          </a:r>
          <a:endParaRPr lang="ru-RU" sz="800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977" cy="4930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115" y="1"/>
            <a:ext cx="2945977" cy="4930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0AC4D-CFE0-4587-924E-4D1C0E0513BF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65303"/>
            <a:ext cx="2945977" cy="4930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115" y="9365303"/>
            <a:ext cx="2945977" cy="4930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4B1DF-1B40-4B20-9C44-C7E5B4CE38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256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60" cy="4929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60" cy="4929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3911F-0E97-404A-858A-B6B28BE3896A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39775"/>
            <a:ext cx="49307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3485"/>
            <a:ext cx="5438140" cy="443698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65254"/>
            <a:ext cx="2945660" cy="4929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65254"/>
            <a:ext cx="2945660" cy="4929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C0629-69CA-42B1-B161-A7089A5BD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8728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0629-69CA-42B1-B161-A7089A5BDE1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0629-69CA-42B1-B161-A7089A5BDE1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363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C0629-69CA-42B1-B161-A7089A5BDE1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03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56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13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15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77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80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6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03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988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0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26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21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323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077A7-C11E-4323-A526-C274612447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15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chart" Target="../charts/chart8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tags" Target="../tags/tag3.xml"/><Relationship Id="rId7" Type="http://schemas.openxmlformats.org/officeDocument/2006/relationships/chart" Target="../charts/char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9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3.xml"/><Relationship Id="rId11" Type="http://schemas.openxmlformats.org/officeDocument/2006/relationships/chart" Target="../charts/chart7.xml"/><Relationship Id="rId5" Type="http://schemas.openxmlformats.org/officeDocument/2006/relationships/slideLayout" Target="../slideLayouts/slideLayout2.xml"/><Relationship Id="rId10" Type="http://schemas.openxmlformats.org/officeDocument/2006/relationships/chart" Target="../charts/chart6.xml"/><Relationship Id="rId4" Type="http://schemas.openxmlformats.org/officeDocument/2006/relationships/tags" Target="../tags/tag7.xml"/><Relationship Id="rId9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/>
          <p:nvPr/>
        </p:nvGrpSpPr>
        <p:grpSpPr>
          <a:xfrm>
            <a:off x="5166874" y="2793676"/>
            <a:ext cx="2357454" cy="2147492"/>
            <a:chOff x="1783183" y="1257285"/>
            <a:chExt cx="4360453" cy="4744907"/>
          </a:xfrm>
          <a:solidFill>
            <a:srgbClr val="00539F"/>
          </a:solidFill>
        </p:grpSpPr>
        <p:sp>
          <p:nvSpPr>
            <p:cNvPr id="12" name="Полилиния 11"/>
            <p:cNvSpPr/>
            <p:nvPr/>
          </p:nvSpPr>
          <p:spPr>
            <a:xfrm>
              <a:off x="2236269" y="1257285"/>
              <a:ext cx="3907367" cy="2036233"/>
            </a:xfrm>
            <a:custGeom>
              <a:avLst/>
              <a:gdLst>
                <a:gd name="connsiteX0" fmla="*/ 3907367 w 3907367"/>
                <a:gd name="connsiteY0" fmla="*/ 1045633 h 2036233"/>
                <a:gd name="connsiteX1" fmla="*/ 3856567 w 3907367"/>
                <a:gd name="connsiteY1" fmla="*/ 1032933 h 2036233"/>
                <a:gd name="connsiteX2" fmla="*/ 2103967 w 3907367"/>
                <a:gd name="connsiteY2" fmla="*/ 131233 h 2036233"/>
                <a:gd name="connsiteX3" fmla="*/ 1265767 w 3907367"/>
                <a:gd name="connsiteY3" fmla="*/ 245533 h 2036233"/>
                <a:gd name="connsiteX4" fmla="*/ 186267 w 3907367"/>
                <a:gd name="connsiteY4" fmla="*/ 817033 h 2036233"/>
                <a:gd name="connsiteX5" fmla="*/ 148167 w 3907367"/>
                <a:gd name="connsiteY5" fmla="*/ 1083733 h 2036233"/>
                <a:gd name="connsiteX6" fmla="*/ 440267 w 3907367"/>
                <a:gd name="connsiteY6" fmla="*/ 1071033 h 2036233"/>
                <a:gd name="connsiteX7" fmla="*/ 783167 w 3907367"/>
                <a:gd name="connsiteY7" fmla="*/ 944033 h 2036233"/>
                <a:gd name="connsiteX8" fmla="*/ 1418167 w 3907367"/>
                <a:gd name="connsiteY8" fmla="*/ 778933 h 2036233"/>
                <a:gd name="connsiteX9" fmla="*/ 1735667 w 3907367"/>
                <a:gd name="connsiteY9" fmla="*/ 817033 h 2036233"/>
                <a:gd name="connsiteX10" fmla="*/ 1824567 w 3907367"/>
                <a:gd name="connsiteY10" fmla="*/ 931333 h 2036233"/>
                <a:gd name="connsiteX11" fmla="*/ 1773767 w 3907367"/>
                <a:gd name="connsiteY11" fmla="*/ 1071033 h 2036233"/>
                <a:gd name="connsiteX12" fmla="*/ 1443567 w 3907367"/>
                <a:gd name="connsiteY12" fmla="*/ 1096433 h 2036233"/>
                <a:gd name="connsiteX13" fmla="*/ 1151467 w 3907367"/>
                <a:gd name="connsiteY13" fmla="*/ 1071033 h 2036233"/>
                <a:gd name="connsiteX14" fmla="*/ 960967 w 3907367"/>
                <a:gd name="connsiteY14" fmla="*/ 1096433 h 2036233"/>
                <a:gd name="connsiteX15" fmla="*/ 884767 w 3907367"/>
                <a:gd name="connsiteY15" fmla="*/ 1248833 h 2036233"/>
                <a:gd name="connsiteX16" fmla="*/ 973667 w 3907367"/>
                <a:gd name="connsiteY16" fmla="*/ 1350433 h 2036233"/>
                <a:gd name="connsiteX17" fmla="*/ 1240367 w 3907367"/>
                <a:gd name="connsiteY17" fmla="*/ 1388533 h 2036233"/>
                <a:gd name="connsiteX18" fmla="*/ 1507067 w 3907367"/>
                <a:gd name="connsiteY18" fmla="*/ 1401233 h 2036233"/>
                <a:gd name="connsiteX19" fmla="*/ 1735667 w 3907367"/>
                <a:gd name="connsiteY19" fmla="*/ 1464733 h 2036233"/>
                <a:gd name="connsiteX20" fmla="*/ 2218267 w 3907367"/>
                <a:gd name="connsiteY20" fmla="*/ 1464733 h 2036233"/>
                <a:gd name="connsiteX21" fmla="*/ 2357967 w 3907367"/>
                <a:gd name="connsiteY21" fmla="*/ 1464733 h 2036233"/>
                <a:gd name="connsiteX22" fmla="*/ 2611967 w 3907367"/>
                <a:gd name="connsiteY22" fmla="*/ 1401233 h 2036233"/>
                <a:gd name="connsiteX23" fmla="*/ 2827867 w 3907367"/>
                <a:gd name="connsiteY23" fmla="*/ 1401233 h 2036233"/>
                <a:gd name="connsiteX24" fmla="*/ 3031067 w 3907367"/>
                <a:gd name="connsiteY24" fmla="*/ 1439333 h 2036233"/>
                <a:gd name="connsiteX25" fmla="*/ 3272367 w 3907367"/>
                <a:gd name="connsiteY25" fmla="*/ 1642533 h 2036233"/>
                <a:gd name="connsiteX26" fmla="*/ 3856567 w 3907367"/>
                <a:gd name="connsiteY26" fmla="*/ 2036233 h 2036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07367" h="2036233">
                  <a:moveTo>
                    <a:pt x="3907367" y="1045633"/>
                  </a:moveTo>
                  <a:lnTo>
                    <a:pt x="3856567" y="1032933"/>
                  </a:lnTo>
                  <a:cubicBezTo>
                    <a:pt x="3556000" y="880533"/>
                    <a:pt x="2535767" y="262466"/>
                    <a:pt x="2103967" y="131233"/>
                  </a:cubicBezTo>
                  <a:cubicBezTo>
                    <a:pt x="1672167" y="0"/>
                    <a:pt x="1585384" y="131233"/>
                    <a:pt x="1265767" y="245533"/>
                  </a:cubicBezTo>
                  <a:cubicBezTo>
                    <a:pt x="946150" y="359833"/>
                    <a:pt x="372534" y="677333"/>
                    <a:pt x="186267" y="817033"/>
                  </a:cubicBezTo>
                  <a:cubicBezTo>
                    <a:pt x="0" y="956733"/>
                    <a:pt x="105834" y="1041400"/>
                    <a:pt x="148167" y="1083733"/>
                  </a:cubicBezTo>
                  <a:cubicBezTo>
                    <a:pt x="190500" y="1126066"/>
                    <a:pt x="334434" y="1094316"/>
                    <a:pt x="440267" y="1071033"/>
                  </a:cubicBezTo>
                  <a:cubicBezTo>
                    <a:pt x="546100" y="1047750"/>
                    <a:pt x="620184" y="992716"/>
                    <a:pt x="783167" y="944033"/>
                  </a:cubicBezTo>
                  <a:cubicBezTo>
                    <a:pt x="946150" y="895350"/>
                    <a:pt x="1259417" y="800100"/>
                    <a:pt x="1418167" y="778933"/>
                  </a:cubicBezTo>
                  <a:cubicBezTo>
                    <a:pt x="1576917" y="757766"/>
                    <a:pt x="1667934" y="791633"/>
                    <a:pt x="1735667" y="817033"/>
                  </a:cubicBezTo>
                  <a:cubicBezTo>
                    <a:pt x="1803400" y="842433"/>
                    <a:pt x="1818217" y="889000"/>
                    <a:pt x="1824567" y="931333"/>
                  </a:cubicBezTo>
                  <a:cubicBezTo>
                    <a:pt x="1830917" y="973666"/>
                    <a:pt x="1837267" y="1043516"/>
                    <a:pt x="1773767" y="1071033"/>
                  </a:cubicBezTo>
                  <a:cubicBezTo>
                    <a:pt x="1710267" y="1098550"/>
                    <a:pt x="1547284" y="1096433"/>
                    <a:pt x="1443567" y="1096433"/>
                  </a:cubicBezTo>
                  <a:cubicBezTo>
                    <a:pt x="1339850" y="1096433"/>
                    <a:pt x="1231900" y="1071033"/>
                    <a:pt x="1151467" y="1071033"/>
                  </a:cubicBezTo>
                  <a:cubicBezTo>
                    <a:pt x="1071034" y="1071033"/>
                    <a:pt x="1005417" y="1066800"/>
                    <a:pt x="960967" y="1096433"/>
                  </a:cubicBezTo>
                  <a:cubicBezTo>
                    <a:pt x="916517" y="1126066"/>
                    <a:pt x="882650" y="1206500"/>
                    <a:pt x="884767" y="1248833"/>
                  </a:cubicBezTo>
                  <a:cubicBezTo>
                    <a:pt x="886884" y="1291166"/>
                    <a:pt x="914400" y="1327150"/>
                    <a:pt x="973667" y="1350433"/>
                  </a:cubicBezTo>
                  <a:cubicBezTo>
                    <a:pt x="1032934" y="1373716"/>
                    <a:pt x="1151467" y="1380066"/>
                    <a:pt x="1240367" y="1388533"/>
                  </a:cubicBezTo>
                  <a:cubicBezTo>
                    <a:pt x="1329267" y="1397000"/>
                    <a:pt x="1424517" y="1388533"/>
                    <a:pt x="1507067" y="1401233"/>
                  </a:cubicBezTo>
                  <a:cubicBezTo>
                    <a:pt x="1589617" y="1413933"/>
                    <a:pt x="1617134" y="1454150"/>
                    <a:pt x="1735667" y="1464733"/>
                  </a:cubicBezTo>
                  <a:cubicBezTo>
                    <a:pt x="1854200" y="1475316"/>
                    <a:pt x="2218267" y="1464733"/>
                    <a:pt x="2218267" y="1464733"/>
                  </a:cubicBezTo>
                  <a:cubicBezTo>
                    <a:pt x="2321984" y="1464733"/>
                    <a:pt x="2292350" y="1475316"/>
                    <a:pt x="2357967" y="1464733"/>
                  </a:cubicBezTo>
                  <a:cubicBezTo>
                    <a:pt x="2423584" y="1454150"/>
                    <a:pt x="2533650" y="1411816"/>
                    <a:pt x="2611967" y="1401233"/>
                  </a:cubicBezTo>
                  <a:cubicBezTo>
                    <a:pt x="2690284" y="1390650"/>
                    <a:pt x="2758017" y="1394883"/>
                    <a:pt x="2827867" y="1401233"/>
                  </a:cubicBezTo>
                  <a:cubicBezTo>
                    <a:pt x="2897717" y="1407583"/>
                    <a:pt x="2956984" y="1399116"/>
                    <a:pt x="3031067" y="1439333"/>
                  </a:cubicBezTo>
                  <a:cubicBezTo>
                    <a:pt x="3105150" y="1479550"/>
                    <a:pt x="3134784" y="1543050"/>
                    <a:pt x="3272367" y="1642533"/>
                  </a:cubicBezTo>
                  <a:cubicBezTo>
                    <a:pt x="3409950" y="1742016"/>
                    <a:pt x="3633258" y="1889124"/>
                    <a:pt x="3856567" y="2036233"/>
                  </a:cubicBezTo>
                </a:path>
              </a:pathLst>
            </a:custGeom>
            <a:grpFill/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 rot="10412847">
              <a:off x="1783183" y="3965959"/>
              <a:ext cx="3907367" cy="2036233"/>
            </a:xfrm>
            <a:custGeom>
              <a:avLst/>
              <a:gdLst>
                <a:gd name="connsiteX0" fmla="*/ 3907367 w 3907367"/>
                <a:gd name="connsiteY0" fmla="*/ 1045633 h 2036233"/>
                <a:gd name="connsiteX1" fmla="*/ 3856567 w 3907367"/>
                <a:gd name="connsiteY1" fmla="*/ 1032933 h 2036233"/>
                <a:gd name="connsiteX2" fmla="*/ 2103967 w 3907367"/>
                <a:gd name="connsiteY2" fmla="*/ 131233 h 2036233"/>
                <a:gd name="connsiteX3" fmla="*/ 1265767 w 3907367"/>
                <a:gd name="connsiteY3" fmla="*/ 245533 h 2036233"/>
                <a:gd name="connsiteX4" fmla="*/ 186267 w 3907367"/>
                <a:gd name="connsiteY4" fmla="*/ 817033 h 2036233"/>
                <a:gd name="connsiteX5" fmla="*/ 148167 w 3907367"/>
                <a:gd name="connsiteY5" fmla="*/ 1083733 h 2036233"/>
                <a:gd name="connsiteX6" fmla="*/ 440267 w 3907367"/>
                <a:gd name="connsiteY6" fmla="*/ 1071033 h 2036233"/>
                <a:gd name="connsiteX7" fmla="*/ 783167 w 3907367"/>
                <a:gd name="connsiteY7" fmla="*/ 944033 h 2036233"/>
                <a:gd name="connsiteX8" fmla="*/ 1418167 w 3907367"/>
                <a:gd name="connsiteY8" fmla="*/ 778933 h 2036233"/>
                <a:gd name="connsiteX9" fmla="*/ 1735667 w 3907367"/>
                <a:gd name="connsiteY9" fmla="*/ 817033 h 2036233"/>
                <a:gd name="connsiteX10" fmla="*/ 1824567 w 3907367"/>
                <a:gd name="connsiteY10" fmla="*/ 931333 h 2036233"/>
                <a:gd name="connsiteX11" fmla="*/ 1773767 w 3907367"/>
                <a:gd name="connsiteY11" fmla="*/ 1071033 h 2036233"/>
                <a:gd name="connsiteX12" fmla="*/ 1443567 w 3907367"/>
                <a:gd name="connsiteY12" fmla="*/ 1096433 h 2036233"/>
                <a:gd name="connsiteX13" fmla="*/ 1151467 w 3907367"/>
                <a:gd name="connsiteY13" fmla="*/ 1071033 h 2036233"/>
                <a:gd name="connsiteX14" fmla="*/ 960967 w 3907367"/>
                <a:gd name="connsiteY14" fmla="*/ 1096433 h 2036233"/>
                <a:gd name="connsiteX15" fmla="*/ 884767 w 3907367"/>
                <a:gd name="connsiteY15" fmla="*/ 1248833 h 2036233"/>
                <a:gd name="connsiteX16" fmla="*/ 973667 w 3907367"/>
                <a:gd name="connsiteY16" fmla="*/ 1350433 h 2036233"/>
                <a:gd name="connsiteX17" fmla="*/ 1240367 w 3907367"/>
                <a:gd name="connsiteY17" fmla="*/ 1388533 h 2036233"/>
                <a:gd name="connsiteX18" fmla="*/ 1507067 w 3907367"/>
                <a:gd name="connsiteY18" fmla="*/ 1401233 h 2036233"/>
                <a:gd name="connsiteX19" fmla="*/ 1735667 w 3907367"/>
                <a:gd name="connsiteY19" fmla="*/ 1464733 h 2036233"/>
                <a:gd name="connsiteX20" fmla="*/ 2218267 w 3907367"/>
                <a:gd name="connsiteY20" fmla="*/ 1464733 h 2036233"/>
                <a:gd name="connsiteX21" fmla="*/ 2357967 w 3907367"/>
                <a:gd name="connsiteY21" fmla="*/ 1464733 h 2036233"/>
                <a:gd name="connsiteX22" fmla="*/ 2611967 w 3907367"/>
                <a:gd name="connsiteY22" fmla="*/ 1401233 h 2036233"/>
                <a:gd name="connsiteX23" fmla="*/ 2827867 w 3907367"/>
                <a:gd name="connsiteY23" fmla="*/ 1401233 h 2036233"/>
                <a:gd name="connsiteX24" fmla="*/ 3031067 w 3907367"/>
                <a:gd name="connsiteY24" fmla="*/ 1439333 h 2036233"/>
                <a:gd name="connsiteX25" fmla="*/ 3272367 w 3907367"/>
                <a:gd name="connsiteY25" fmla="*/ 1642533 h 2036233"/>
                <a:gd name="connsiteX26" fmla="*/ 3856567 w 3907367"/>
                <a:gd name="connsiteY26" fmla="*/ 2036233 h 2036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07367" h="2036233">
                  <a:moveTo>
                    <a:pt x="3907367" y="1045633"/>
                  </a:moveTo>
                  <a:lnTo>
                    <a:pt x="3856567" y="1032933"/>
                  </a:lnTo>
                  <a:cubicBezTo>
                    <a:pt x="3556000" y="880533"/>
                    <a:pt x="2535767" y="262466"/>
                    <a:pt x="2103967" y="131233"/>
                  </a:cubicBezTo>
                  <a:cubicBezTo>
                    <a:pt x="1672167" y="0"/>
                    <a:pt x="1585384" y="131233"/>
                    <a:pt x="1265767" y="245533"/>
                  </a:cubicBezTo>
                  <a:cubicBezTo>
                    <a:pt x="946150" y="359833"/>
                    <a:pt x="372534" y="677333"/>
                    <a:pt x="186267" y="817033"/>
                  </a:cubicBezTo>
                  <a:cubicBezTo>
                    <a:pt x="0" y="956733"/>
                    <a:pt x="105834" y="1041400"/>
                    <a:pt x="148167" y="1083733"/>
                  </a:cubicBezTo>
                  <a:cubicBezTo>
                    <a:pt x="190500" y="1126066"/>
                    <a:pt x="334434" y="1094316"/>
                    <a:pt x="440267" y="1071033"/>
                  </a:cubicBezTo>
                  <a:cubicBezTo>
                    <a:pt x="546100" y="1047750"/>
                    <a:pt x="620184" y="992716"/>
                    <a:pt x="783167" y="944033"/>
                  </a:cubicBezTo>
                  <a:cubicBezTo>
                    <a:pt x="946150" y="895350"/>
                    <a:pt x="1259417" y="800100"/>
                    <a:pt x="1418167" y="778933"/>
                  </a:cubicBezTo>
                  <a:cubicBezTo>
                    <a:pt x="1576917" y="757766"/>
                    <a:pt x="1667934" y="791633"/>
                    <a:pt x="1735667" y="817033"/>
                  </a:cubicBezTo>
                  <a:cubicBezTo>
                    <a:pt x="1803400" y="842433"/>
                    <a:pt x="1818217" y="889000"/>
                    <a:pt x="1824567" y="931333"/>
                  </a:cubicBezTo>
                  <a:cubicBezTo>
                    <a:pt x="1830917" y="973666"/>
                    <a:pt x="1837267" y="1043516"/>
                    <a:pt x="1773767" y="1071033"/>
                  </a:cubicBezTo>
                  <a:cubicBezTo>
                    <a:pt x="1710267" y="1098550"/>
                    <a:pt x="1547284" y="1096433"/>
                    <a:pt x="1443567" y="1096433"/>
                  </a:cubicBezTo>
                  <a:cubicBezTo>
                    <a:pt x="1339850" y="1096433"/>
                    <a:pt x="1231900" y="1071033"/>
                    <a:pt x="1151467" y="1071033"/>
                  </a:cubicBezTo>
                  <a:cubicBezTo>
                    <a:pt x="1071034" y="1071033"/>
                    <a:pt x="1005417" y="1066800"/>
                    <a:pt x="960967" y="1096433"/>
                  </a:cubicBezTo>
                  <a:cubicBezTo>
                    <a:pt x="916517" y="1126066"/>
                    <a:pt x="882650" y="1206500"/>
                    <a:pt x="884767" y="1248833"/>
                  </a:cubicBezTo>
                  <a:cubicBezTo>
                    <a:pt x="886884" y="1291166"/>
                    <a:pt x="914400" y="1327150"/>
                    <a:pt x="973667" y="1350433"/>
                  </a:cubicBezTo>
                  <a:cubicBezTo>
                    <a:pt x="1032934" y="1373716"/>
                    <a:pt x="1151467" y="1380066"/>
                    <a:pt x="1240367" y="1388533"/>
                  </a:cubicBezTo>
                  <a:cubicBezTo>
                    <a:pt x="1329267" y="1397000"/>
                    <a:pt x="1424517" y="1388533"/>
                    <a:pt x="1507067" y="1401233"/>
                  </a:cubicBezTo>
                  <a:cubicBezTo>
                    <a:pt x="1589617" y="1413933"/>
                    <a:pt x="1617134" y="1454150"/>
                    <a:pt x="1735667" y="1464733"/>
                  </a:cubicBezTo>
                  <a:cubicBezTo>
                    <a:pt x="1854200" y="1475316"/>
                    <a:pt x="2218267" y="1464733"/>
                    <a:pt x="2218267" y="1464733"/>
                  </a:cubicBezTo>
                  <a:cubicBezTo>
                    <a:pt x="2321984" y="1464733"/>
                    <a:pt x="2292350" y="1475316"/>
                    <a:pt x="2357967" y="1464733"/>
                  </a:cubicBezTo>
                  <a:cubicBezTo>
                    <a:pt x="2423584" y="1454150"/>
                    <a:pt x="2533650" y="1411816"/>
                    <a:pt x="2611967" y="1401233"/>
                  </a:cubicBezTo>
                  <a:cubicBezTo>
                    <a:pt x="2690284" y="1390650"/>
                    <a:pt x="2758017" y="1394883"/>
                    <a:pt x="2827867" y="1401233"/>
                  </a:cubicBezTo>
                  <a:cubicBezTo>
                    <a:pt x="2897717" y="1407583"/>
                    <a:pt x="2956984" y="1399116"/>
                    <a:pt x="3031067" y="1439333"/>
                  </a:cubicBezTo>
                  <a:cubicBezTo>
                    <a:pt x="3105150" y="1479550"/>
                    <a:pt x="3134784" y="1543050"/>
                    <a:pt x="3272367" y="1642533"/>
                  </a:cubicBezTo>
                  <a:cubicBezTo>
                    <a:pt x="3409950" y="1742016"/>
                    <a:pt x="3633258" y="1889124"/>
                    <a:pt x="3856567" y="2036233"/>
                  </a:cubicBezTo>
                </a:path>
              </a:pathLst>
            </a:custGeom>
            <a:grpFill/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2857488" y="2928934"/>
              <a:ext cx="2239962" cy="1404938"/>
            </a:xfrm>
            <a:custGeom>
              <a:avLst/>
              <a:gdLst>
                <a:gd name="connsiteX0" fmla="*/ 752475 w 2239962"/>
                <a:gd name="connsiteY0" fmla="*/ 1050925 h 1404938"/>
                <a:gd name="connsiteX1" fmla="*/ 514350 w 2239962"/>
                <a:gd name="connsiteY1" fmla="*/ 1231900 h 1404938"/>
                <a:gd name="connsiteX2" fmla="*/ 361950 w 2239962"/>
                <a:gd name="connsiteY2" fmla="*/ 1155700 h 1404938"/>
                <a:gd name="connsiteX3" fmla="*/ 371475 w 2239962"/>
                <a:gd name="connsiteY3" fmla="*/ 1031875 h 1404938"/>
                <a:gd name="connsiteX4" fmla="*/ 609600 w 2239962"/>
                <a:gd name="connsiteY4" fmla="*/ 869950 h 1404938"/>
                <a:gd name="connsiteX5" fmla="*/ 571500 w 2239962"/>
                <a:gd name="connsiteY5" fmla="*/ 822325 h 1404938"/>
                <a:gd name="connsiteX6" fmla="*/ 381000 w 2239962"/>
                <a:gd name="connsiteY6" fmla="*/ 812800 h 1404938"/>
                <a:gd name="connsiteX7" fmla="*/ 123825 w 2239962"/>
                <a:gd name="connsiteY7" fmla="*/ 831850 h 1404938"/>
                <a:gd name="connsiteX8" fmla="*/ 0 w 2239962"/>
                <a:gd name="connsiteY8" fmla="*/ 688975 h 1404938"/>
                <a:gd name="connsiteX9" fmla="*/ 123825 w 2239962"/>
                <a:gd name="connsiteY9" fmla="*/ 546100 h 1404938"/>
                <a:gd name="connsiteX10" fmla="*/ 523875 w 2239962"/>
                <a:gd name="connsiteY10" fmla="*/ 565150 h 1404938"/>
                <a:gd name="connsiteX11" fmla="*/ 600075 w 2239962"/>
                <a:gd name="connsiteY11" fmla="*/ 555625 h 1404938"/>
                <a:gd name="connsiteX12" fmla="*/ 581025 w 2239962"/>
                <a:gd name="connsiteY12" fmla="*/ 479425 h 1404938"/>
                <a:gd name="connsiteX13" fmla="*/ 409575 w 2239962"/>
                <a:gd name="connsiteY13" fmla="*/ 393700 h 1404938"/>
                <a:gd name="connsiteX14" fmla="*/ 361950 w 2239962"/>
                <a:gd name="connsiteY14" fmla="*/ 288925 h 1404938"/>
                <a:gd name="connsiteX15" fmla="*/ 409575 w 2239962"/>
                <a:gd name="connsiteY15" fmla="*/ 193675 h 1404938"/>
                <a:gd name="connsiteX16" fmla="*/ 476250 w 2239962"/>
                <a:gd name="connsiteY16" fmla="*/ 155575 h 1404938"/>
                <a:gd name="connsiteX17" fmla="*/ 571500 w 2239962"/>
                <a:gd name="connsiteY17" fmla="*/ 193675 h 1404938"/>
                <a:gd name="connsiteX18" fmla="*/ 657225 w 2239962"/>
                <a:gd name="connsiteY18" fmla="*/ 269875 h 1404938"/>
                <a:gd name="connsiteX19" fmla="*/ 742950 w 2239962"/>
                <a:gd name="connsiteY19" fmla="*/ 336550 h 1404938"/>
                <a:gd name="connsiteX20" fmla="*/ 809625 w 2239962"/>
                <a:gd name="connsiteY20" fmla="*/ 327025 h 1404938"/>
                <a:gd name="connsiteX21" fmla="*/ 809625 w 2239962"/>
                <a:gd name="connsiteY21" fmla="*/ 279400 h 1404938"/>
                <a:gd name="connsiteX22" fmla="*/ 781050 w 2239962"/>
                <a:gd name="connsiteY22" fmla="*/ 241300 h 1404938"/>
                <a:gd name="connsiteX23" fmla="*/ 742950 w 2239962"/>
                <a:gd name="connsiteY23" fmla="*/ 136525 h 1404938"/>
                <a:gd name="connsiteX24" fmla="*/ 790575 w 2239962"/>
                <a:gd name="connsiteY24" fmla="*/ 50800 h 1404938"/>
                <a:gd name="connsiteX25" fmla="*/ 885825 w 2239962"/>
                <a:gd name="connsiteY25" fmla="*/ 12700 h 1404938"/>
                <a:gd name="connsiteX26" fmla="*/ 962025 w 2239962"/>
                <a:gd name="connsiteY26" fmla="*/ 22225 h 1404938"/>
                <a:gd name="connsiteX27" fmla="*/ 1009650 w 2239962"/>
                <a:gd name="connsiteY27" fmla="*/ 79375 h 1404938"/>
                <a:gd name="connsiteX28" fmla="*/ 1104900 w 2239962"/>
                <a:gd name="connsiteY28" fmla="*/ 241300 h 1404938"/>
                <a:gd name="connsiteX29" fmla="*/ 1181100 w 2239962"/>
                <a:gd name="connsiteY29" fmla="*/ 231775 h 1404938"/>
                <a:gd name="connsiteX30" fmla="*/ 1228725 w 2239962"/>
                <a:gd name="connsiteY30" fmla="*/ 88900 h 1404938"/>
                <a:gd name="connsiteX31" fmla="*/ 1304925 w 2239962"/>
                <a:gd name="connsiteY31" fmla="*/ 12700 h 1404938"/>
                <a:gd name="connsiteX32" fmla="*/ 1419225 w 2239962"/>
                <a:gd name="connsiteY32" fmla="*/ 12700 h 1404938"/>
                <a:gd name="connsiteX33" fmla="*/ 1466850 w 2239962"/>
                <a:gd name="connsiteY33" fmla="*/ 79375 h 1404938"/>
                <a:gd name="connsiteX34" fmla="*/ 1466850 w 2239962"/>
                <a:gd name="connsiteY34" fmla="*/ 212725 h 1404938"/>
                <a:gd name="connsiteX35" fmla="*/ 1419225 w 2239962"/>
                <a:gd name="connsiteY35" fmla="*/ 279400 h 1404938"/>
                <a:gd name="connsiteX36" fmla="*/ 1447800 w 2239962"/>
                <a:gd name="connsiteY36" fmla="*/ 346075 h 1404938"/>
                <a:gd name="connsiteX37" fmla="*/ 1514475 w 2239962"/>
                <a:gd name="connsiteY37" fmla="*/ 355600 h 1404938"/>
                <a:gd name="connsiteX38" fmla="*/ 1666875 w 2239962"/>
                <a:gd name="connsiteY38" fmla="*/ 241300 h 1404938"/>
                <a:gd name="connsiteX39" fmla="*/ 1743075 w 2239962"/>
                <a:gd name="connsiteY39" fmla="*/ 184150 h 1404938"/>
                <a:gd name="connsiteX40" fmla="*/ 1847850 w 2239962"/>
                <a:gd name="connsiteY40" fmla="*/ 193675 h 1404938"/>
                <a:gd name="connsiteX41" fmla="*/ 1885950 w 2239962"/>
                <a:gd name="connsiteY41" fmla="*/ 269875 h 1404938"/>
                <a:gd name="connsiteX42" fmla="*/ 1847850 w 2239962"/>
                <a:gd name="connsiteY42" fmla="*/ 393700 h 1404938"/>
                <a:gd name="connsiteX43" fmla="*/ 1704975 w 2239962"/>
                <a:gd name="connsiteY43" fmla="*/ 460375 h 1404938"/>
                <a:gd name="connsiteX44" fmla="*/ 1657350 w 2239962"/>
                <a:gd name="connsiteY44" fmla="*/ 546100 h 1404938"/>
                <a:gd name="connsiteX45" fmla="*/ 1714500 w 2239962"/>
                <a:gd name="connsiteY45" fmla="*/ 565150 h 1404938"/>
                <a:gd name="connsiteX46" fmla="*/ 2143125 w 2239962"/>
                <a:gd name="connsiteY46" fmla="*/ 565150 h 1404938"/>
                <a:gd name="connsiteX47" fmla="*/ 2238375 w 2239962"/>
                <a:gd name="connsiteY47" fmla="*/ 727075 h 1404938"/>
                <a:gd name="connsiteX48" fmla="*/ 2133600 w 2239962"/>
                <a:gd name="connsiteY48" fmla="*/ 812800 h 1404938"/>
                <a:gd name="connsiteX49" fmla="*/ 1676400 w 2239962"/>
                <a:gd name="connsiteY49" fmla="*/ 793750 h 1404938"/>
                <a:gd name="connsiteX50" fmla="*/ 1647825 w 2239962"/>
                <a:gd name="connsiteY50" fmla="*/ 869950 h 1404938"/>
                <a:gd name="connsiteX51" fmla="*/ 1885950 w 2239962"/>
                <a:gd name="connsiteY51" fmla="*/ 1031875 h 1404938"/>
                <a:gd name="connsiteX52" fmla="*/ 1857375 w 2239962"/>
                <a:gd name="connsiteY52" fmla="*/ 1203325 h 1404938"/>
                <a:gd name="connsiteX53" fmla="*/ 1714500 w 2239962"/>
                <a:gd name="connsiteY53" fmla="*/ 1212850 h 1404938"/>
                <a:gd name="connsiteX54" fmla="*/ 1495425 w 2239962"/>
                <a:gd name="connsiteY54" fmla="*/ 1031875 h 1404938"/>
                <a:gd name="connsiteX55" fmla="*/ 1409700 w 2239962"/>
                <a:gd name="connsiteY55" fmla="*/ 1069975 h 1404938"/>
                <a:gd name="connsiteX56" fmla="*/ 1504950 w 2239962"/>
                <a:gd name="connsiteY56" fmla="*/ 1260475 h 1404938"/>
                <a:gd name="connsiteX57" fmla="*/ 1438275 w 2239962"/>
                <a:gd name="connsiteY57" fmla="*/ 1384300 h 1404938"/>
                <a:gd name="connsiteX58" fmla="*/ 1276350 w 2239962"/>
                <a:gd name="connsiteY58" fmla="*/ 1365250 h 1404938"/>
                <a:gd name="connsiteX59" fmla="*/ 1171575 w 2239962"/>
                <a:gd name="connsiteY59" fmla="*/ 1146175 h 1404938"/>
                <a:gd name="connsiteX60" fmla="*/ 1076325 w 2239962"/>
                <a:gd name="connsiteY60" fmla="*/ 1184275 h 1404938"/>
                <a:gd name="connsiteX61" fmla="*/ 952500 w 2239962"/>
                <a:gd name="connsiteY61" fmla="*/ 1365250 h 1404938"/>
                <a:gd name="connsiteX62" fmla="*/ 809625 w 2239962"/>
                <a:gd name="connsiteY62" fmla="*/ 1346200 h 1404938"/>
                <a:gd name="connsiteX63" fmla="*/ 752475 w 2239962"/>
                <a:gd name="connsiteY63" fmla="*/ 1260475 h 1404938"/>
                <a:gd name="connsiteX64" fmla="*/ 857250 w 2239962"/>
                <a:gd name="connsiteY64" fmla="*/ 1098550 h 1404938"/>
                <a:gd name="connsiteX65" fmla="*/ 838200 w 2239962"/>
                <a:gd name="connsiteY65" fmla="*/ 1031875 h 1404938"/>
                <a:gd name="connsiteX66" fmla="*/ 752475 w 2239962"/>
                <a:gd name="connsiteY66" fmla="*/ 1050925 h 1404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239962" h="1404938">
                  <a:moveTo>
                    <a:pt x="752475" y="1050925"/>
                  </a:moveTo>
                  <a:cubicBezTo>
                    <a:pt x="698500" y="1084262"/>
                    <a:pt x="579437" y="1214438"/>
                    <a:pt x="514350" y="1231900"/>
                  </a:cubicBezTo>
                  <a:cubicBezTo>
                    <a:pt x="449263" y="1249362"/>
                    <a:pt x="385762" y="1189037"/>
                    <a:pt x="361950" y="1155700"/>
                  </a:cubicBezTo>
                  <a:cubicBezTo>
                    <a:pt x="338138" y="1122363"/>
                    <a:pt x="330200" y="1079500"/>
                    <a:pt x="371475" y="1031875"/>
                  </a:cubicBezTo>
                  <a:cubicBezTo>
                    <a:pt x="412750" y="984250"/>
                    <a:pt x="576263" y="904875"/>
                    <a:pt x="609600" y="869950"/>
                  </a:cubicBezTo>
                  <a:cubicBezTo>
                    <a:pt x="642938" y="835025"/>
                    <a:pt x="609600" y="831850"/>
                    <a:pt x="571500" y="822325"/>
                  </a:cubicBezTo>
                  <a:cubicBezTo>
                    <a:pt x="533400" y="812800"/>
                    <a:pt x="455612" y="811213"/>
                    <a:pt x="381000" y="812800"/>
                  </a:cubicBezTo>
                  <a:cubicBezTo>
                    <a:pt x="306388" y="814387"/>
                    <a:pt x="187325" y="852487"/>
                    <a:pt x="123825" y="831850"/>
                  </a:cubicBezTo>
                  <a:cubicBezTo>
                    <a:pt x="60325" y="811213"/>
                    <a:pt x="0" y="736600"/>
                    <a:pt x="0" y="688975"/>
                  </a:cubicBezTo>
                  <a:cubicBezTo>
                    <a:pt x="0" y="641350"/>
                    <a:pt x="36512" y="566738"/>
                    <a:pt x="123825" y="546100"/>
                  </a:cubicBezTo>
                  <a:cubicBezTo>
                    <a:pt x="211138" y="525462"/>
                    <a:pt x="444500" y="563563"/>
                    <a:pt x="523875" y="565150"/>
                  </a:cubicBezTo>
                  <a:cubicBezTo>
                    <a:pt x="603250" y="566737"/>
                    <a:pt x="590550" y="569912"/>
                    <a:pt x="600075" y="555625"/>
                  </a:cubicBezTo>
                  <a:cubicBezTo>
                    <a:pt x="609600" y="541338"/>
                    <a:pt x="612775" y="506412"/>
                    <a:pt x="581025" y="479425"/>
                  </a:cubicBezTo>
                  <a:cubicBezTo>
                    <a:pt x="549275" y="452438"/>
                    <a:pt x="446087" y="425450"/>
                    <a:pt x="409575" y="393700"/>
                  </a:cubicBezTo>
                  <a:cubicBezTo>
                    <a:pt x="373063" y="361950"/>
                    <a:pt x="361950" y="322262"/>
                    <a:pt x="361950" y="288925"/>
                  </a:cubicBezTo>
                  <a:cubicBezTo>
                    <a:pt x="361950" y="255588"/>
                    <a:pt x="390525" y="215900"/>
                    <a:pt x="409575" y="193675"/>
                  </a:cubicBezTo>
                  <a:cubicBezTo>
                    <a:pt x="428625" y="171450"/>
                    <a:pt x="449263" y="155575"/>
                    <a:pt x="476250" y="155575"/>
                  </a:cubicBezTo>
                  <a:cubicBezTo>
                    <a:pt x="503237" y="155575"/>
                    <a:pt x="541338" y="174625"/>
                    <a:pt x="571500" y="193675"/>
                  </a:cubicBezTo>
                  <a:cubicBezTo>
                    <a:pt x="601663" y="212725"/>
                    <a:pt x="628650" y="246063"/>
                    <a:pt x="657225" y="269875"/>
                  </a:cubicBezTo>
                  <a:cubicBezTo>
                    <a:pt x="685800" y="293687"/>
                    <a:pt x="717550" y="327025"/>
                    <a:pt x="742950" y="336550"/>
                  </a:cubicBezTo>
                  <a:cubicBezTo>
                    <a:pt x="768350" y="346075"/>
                    <a:pt x="798513" y="336550"/>
                    <a:pt x="809625" y="327025"/>
                  </a:cubicBezTo>
                  <a:cubicBezTo>
                    <a:pt x="820738" y="317500"/>
                    <a:pt x="814388" y="293688"/>
                    <a:pt x="809625" y="279400"/>
                  </a:cubicBezTo>
                  <a:cubicBezTo>
                    <a:pt x="804862" y="265112"/>
                    <a:pt x="792163" y="265113"/>
                    <a:pt x="781050" y="241300"/>
                  </a:cubicBezTo>
                  <a:cubicBezTo>
                    <a:pt x="769938" y="217488"/>
                    <a:pt x="741362" y="168275"/>
                    <a:pt x="742950" y="136525"/>
                  </a:cubicBezTo>
                  <a:cubicBezTo>
                    <a:pt x="744538" y="104775"/>
                    <a:pt x="766763" y="71437"/>
                    <a:pt x="790575" y="50800"/>
                  </a:cubicBezTo>
                  <a:cubicBezTo>
                    <a:pt x="814387" y="30163"/>
                    <a:pt x="857250" y="17462"/>
                    <a:pt x="885825" y="12700"/>
                  </a:cubicBezTo>
                  <a:cubicBezTo>
                    <a:pt x="914400" y="7938"/>
                    <a:pt x="941388" y="11113"/>
                    <a:pt x="962025" y="22225"/>
                  </a:cubicBezTo>
                  <a:cubicBezTo>
                    <a:pt x="982662" y="33337"/>
                    <a:pt x="985838" y="42863"/>
                    <a:pt x="1009650" y="79375"/>
                  </a:cubicBezTo>
                  <a:cubicBezTo>
                    <a:pt x="1033462" y="115887"/>
                    <a:pt x="1076325" y="215900"/>
                    <a:pt x="1104900" y="241300"/>
                  </a:cubicBezTo>
                  <a:cubicBezTo>
                    <a:pt x="1133475" y="266700"/>
                    <a:pt x="1160462" y="257175"/>
                    <a:pt x="1181100" y="231775"/>
                  </a:cubicBezTo>
                  <a:cubicBezTo>
                    <a:pt x="1201738" y="206375"/>
                    <a:pt x="1208088" y="125413"/>
                    <a:pt x="1228725" y="88900"/>
                  </a:cubicBezTo>
                  <a:cubicBezTo>
                    <a:pt x="1249363" y="52388"/>
                    <a:pt x="1273175" y="25400"/>
                    <a:pt x="1304925" y="12700"/>
                  </a:cubicBezTo>
                  <a:cubicBezTo>
                    <a:pt x="1336675" y="0"/>
                    <a:pt x="1392238" y="1588"/>
                    <a:pt x="1419225" y="12700"/>
                  </a:cubicBezTo>
                  <a:cubicBezTo>
                    <a:pt x="1446212" y="23812"/>
                    <a:pt x="1458913" y="46038"/>
                    <a:pt x="1466850" y="79375"/>
                  </a:cubicBezTo>
                  <a:cubicBezTo>
                    <a:pt x="1474787" y="112712"/>
                    <a:pt x="1474787" y="179388"/>
                    <a:pt x="1466850" y="212725"/>
                  </a:cubicBezTo>
                  <a:cubicBezTo>
                    <a:pt x="1458913" y="246062"/>
                    <a:pt x="1422400" y="257175"/>
                    <a:pt x="1419225" y="279400"/>
                  </a:cubicBezTo>
                  <a:cubicBezTo>
                    <a:pt x="1416050" y="301625"/>
                    <a:pt x="1431925" y="333375"/>
                    <a:pt x="1447800" y="346075"/>
                  </a:cubicBezTo>
                  <a:cubicBezTo>
                    <a:pt x="1463675" y="358775"/>
                    <a:pt x="1477963" y="373062"/>
                    <a:pt x="1514475" y="355600"/>
                  </a:cubicBezTo>
                  <a:cubicBezTo>
                    <a:pt x="1550987" y="338138"/>
                    <a:pt x="1666875" y="241300"/>
                    <a:pt x="1666875" y="241300"/>
                  </a:cubicBezTo>
                  <a:cubicBezTo>
                    <a:pt x="1704975" y="212725"/>
                    <a:pt x="1712912" y="192088"/>
                    <a:pt x="1743075" y="184150"/>
                  </a:cubicBezTo>
                  <a:cubicBezTo>
                    <a:pt x="1773238" y="176212"/>
                    <a:pt x="1824038" y="179388"/>
                    <a:pt x="1847850" y="193675"/>
                  </a:cubicBezTo>
                  <a:cubicBezTo>
                    <a:pt x="1871662" y="207962"/>
                    <a:pt x="1885950" y="236538"/>
                    <a:pt x="1885950" y="269875"/>
                  </a:cubicBezTo>
                  <a:cubicBezTo>
                    <a:pt x="1885950" y="303212"/>
                    <a:pt x="1878012" y="361950"/>
                    <a:pt x="1847850" y="393700"/>
                  </a:cubicBezTo>
                  <a:cubicBezTo>
                    <a:pt x="1817688" y="425450"/>
                    <a:pt x="1736725" y="434975"/>
                    <a:pt x="1704975" y="460375"/>
                  </a:cubicBezTo>
                  <a:cubicBezTo>
                    <a:pt x="1673225" y="485775"/>
                    <a:pt x="1655763" y="528638"/>
                    <a:pt x="1657350" y="546100"/>
                  </a:cubicBezTo>
                  <a:cubicBezTo>
                    <a:pt x="1658937" y="563562"/>
                    <a:pt x="1633538" y="561975"/>
                    <a:pt x="1714500" y="565150"/>
                  </a:cubicBezTo>
                  <a:cubicBezTo>
                    <a:pt x="1795462" y="568325"/>
                    <a:pt x="2055813" y="538163"/>
                    <a:pt x="2143125" y="565150"/>
                  </a:cubicBezTo>
                  <a:cubicBezTo>
                    <a:pt x="2230438" y="592138"/>
                    <a:pt x="2239962" y="685800"/>
                    <a:pt x="2238375" y="727075"/>
                  </a:cubicBezTo>
                  <a:cubicBezTo>
                    <a:pt x="2236788" y="768350"/>
                    <a:pt x="2227262" y="801688"/>
                    <a:pt x="2133600" y="812800"/>
                  </a:cubicBezTo>
                  <a:cubicBezTo>
                    <a:pt x="2039938" y="823912"/>
                    <a:pt x="1757362" y="784225"/>
                    <a:pt x="1676400" y="793750"/>
                  </a:cubicBezTo>
                  <a:cubicBezTo>
                    <a:pt x="1595438" y="803275"/>
                    <a:pt x="1612900" y="830263"/>
                    <a:pt x="1647825" y="869950"/>
                  </a:cubicBezTo>
                  <a:cubicBezTo>
                    <a:pt x="1682750" y="909637"/>
                    <a:pt x="1851025" y="976313"/>
                    <a:pt x="1885950" y="1031875"/>
                  </a:cubicBezTo>
                  <a:cubicBezTo>
                    <a:pt x="1920875" y="1087438"/>
                    <a:pt x="1885950" y="1173163"/>
                    <a:pt x="1857375" y="1203325"/>
                  </a:cubicBezTo>
                  <a:cubicBezTo>
                    <a:pt x="1828800" y="1233487"/>
                    <a:pt x="1774825" y="1241425"/>
                    <a:pt x="1714500" y="1212850"/>
                  </a:cubicBezTo>
                  <a:cubicBezTo>
                    <a:pt x="1654175" y="1184275"/>
                    <a:pt x="1546225" y="1055687"/>
                    <a:pt x="1495425" y="1031875"/>
                  </a:cubicBezTo>
                  <a:cubicBezTo>
                    <a:pt x="1444625" y="1008063"/>
                    <a:pt x="1408112" y="1031875"/>
                    <a:pt x="1409700" y="1069975"/>
                  </a:cubicBezTo>
                  <a:cubicBezTo>
                    <a:pt x="1411288" y="1108075"/>
                    <a:pt x="1500188" y="1208088"/>
                    <a:pt x="1504950" y="1260475"/>
                  </a:cubicBezTo>
                  <a:cubicBezTo>
                    <a:pt x="1509712" y="1312862"/>
                    <a:pt x="1476375" y="1366838"/>
                    <a:pt x="1438275" y="1384300"/>
                  </a:cubicBezTo>
                  <a:cubicBezTo>
                    <a:pt x="1400175" y="1401762"/>
                    <a:pt x="1320800" y="1404938"/>
                    <a:pt x="1276350" y="1365250"/>
                  </a:cubicBezTo>
                  <a:cubicBezTo>
                    <a:pt x="1231900" y="1325563"/>
                    <a:pt x="1204912" y="1176337"/>
                    <a:pt x="1171575" y="1146175"/>
                  </a:cubicBezTo>
                  <a:cubicBezTo>
                    <a:pt x="1138238" y="1116013"/>
                    <a:pt x="1112837" y="1147763"/>
                    <a:pt x="1076325" y="1184275"/>
                  </a:cubicBezTo>
                  <a:cubicBezTo>
                    <a:pt x="1039813" y="1220787"/>
                    <a:pt x="996950" y="1338262"/>
                    <a:pt x="952500" y="1365250"/>
                  </a:cubicBezTo>
                  <a:cubicBezTo>
                    <a:pt x="908050" y="1392238"/>
                    <a:pt x="842962" y="1363662"/>
                    <a:pt x="809625" y="1346200"/>
                  </a:cubicBezTo>
                  <a:cubicBezTo>
                    <a:pt x="776288" y="1328738"/>
                    <a:pt x="744538" y="1301750"/>
                    <a:pt x="752475" y="1260475"/>
                  </a:cubicBezTo>
                  <a:cubicBezTo>
                    <a:pt x="760412" y="1219200"/>
                    <a:pt x="842963" y="1136650"/>
                    <a:pt x="857250" y="1098550"/>
                  </a:cubicBezTo>
                  <a:cubicBezTo>
                    <a:pt x="871537" y="1060450"/>
                    <a:pt x="857250" y="1039812"/>
                    <a:pt x="838200" y="1031875"/>
                  </a:cubicBezTo>
                  <a:cubicBezTo>
                    <a:pt x="819150" y="1023938"/>
                    <a:pt x="806450" y="1017588"/>
                    <a:pt x="752475" y="1050925"/>
                  </a:cubicBezTo>
                  <a:close/>
                </a:path>
              </a:pathLst>
            </a:cu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690931" y="3367087"/>
              <a:ext cx="571504" cy="500066"/>
            </a:xfrm>
            <a:prstGeom prst="ellipse">
              <a:avLst/>
            </a:prstGeom>
            <a:solidFill>
              <a:srgbClr val="FFFF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3143250" y="1114425"/>
            <a:ext cx="6000750" cy="178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3" rIns="91426" bIns="45713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53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АО «ГСК «Югория</a:t>
            </a:r>
            <a:r>
              <a:rPr lang="ru-RU" sz="4000" b="1" dirty="0">
                <a:solidFill>
                  <a:srgbClr val="0053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  <a:endParaRPr lang="en-US" sz="4000" b="1" dirty="0">
              <a:solidFill>
                <a:srgbClr val="0053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1400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rgbClr val="7F7F7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Результаты деятельности </a:t>
            </a:r>
          </a:p>
          <a:p>
            <a:pPr algn="ctr"/>
            <a:r>
              <a:rPr lang="ru-RU" sz="1600" b="1" dirty="0" smtClean="0">
                <a:solidFill>
                  <a:srgbClr val="7F7F7F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по итогам 2015 года и 9 месяцев 2016 года</a:t>
            </a:r>
            <a:endParaRPr lang="en-US" sz="1600" b="1" dirty="0" smtClean="0">
              <a:solidFill>
                <a:srgbClr val="7F7F7F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pPr algn="ctr"/>
            <a:endParaRPr lang="en-US" sz="2400" b="1" dirty="0">
              <a:solidFill>
                <a:srgbClr val="FF3300"/>
              </a:solidFill>
              <a:latin typeface="Verdana" pitchFamily="34" charset="0"/>
            </a:endParaRPr>
          </a:p>
        </p:txBody>
      </p:sp>
      <p:grpSp>
        <p:nvGrpSpPr>
          <p:cNvPr id="7173" name="Группа 19"/>
          <p:cNvGrpSpPr>
            <a:grpSpLocks/>
          </p:cNvGrpSpPr>
          <p:nvPr/>
        </p:nvGrpSpPr>
        <p:grpSpPr bwMode="auto">
          <a:xfrm>
            <a:off x="0" y="6154265"/>
            <a:ext cx="5299075" cy="398463"/>
            <a:chOff x="0" y="6143644"/>
            <a:chExt cx="5299075" cy="39846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6162694"/>
              <a:ext cx="5214938" cy="357187"/>
            </a:xfrm>
            <a:prstGeom prst="rect">
              <a:avLst/>
            </a:prstGeom>
            <a:gradFill>
              <a:gsLst>
                <a:gs pos="0">
                  <a:srgbClr val="00539F"/>
                </a:gs>
                <a:gs pos="93000">
                  <a:srgbClr val="21A0FF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4659313" y="6143644"/>
              <a:ext cx="639762" cy="398462"/>
            </a:xfrm>
            <a:custGeom>
              <a:avLst/>
              <a:gdLst>
                <a:gd name="connsiteX0" fmla="*/ 65087 w 639762"/>
                <a:gd name="connsiteY0" fmla="*/ 9525 h 398462"/>
                <a:gd name="connsiteX1" fmla="*/ 169862 w 639762"/>
                <a:gd name="connsiteY1" fmla="*/ 47625 h 398462"/>
                <a:gd name="connsiteX2" fmla="*/ 265112 w 639762"/>
                <a:gd name="connsiteY2" fmla="*/ 133350 h 398462"/>
                <a:gd name="connsiteX3" fmla="*/ 341312 w 639762"/>
                <a:gd name="connsiteY3" fmla="*/ 209550 h 398462"/>
                <a:gd name="connsiteX4" fmla="*/ 436562 w 639762"/>
                <a:gd name="connsiteY4" fmla="*/ 285750 h 398462"/>
                <a:gd name="connsiteX5" fmla="*/ 560387 w 639762"/>
                <a:gd name="connsiteY5" fmla="*/ 371475 h 398462"/>
                <a:gd name="connsiteX6" fmla="*/ 569912 w 639762"/>
                <a:gd name="connsiteY6" fmla="*/ 352425 h 398462"/>
                <a:gd name="connsiteX7" fmla="*/ 569912 w 639762"/>
                <a:gd name="connsiteY7" fmla="*/ 95250 h 398462"/>
                <a:gd name="connsiteX8" fmla="*/ 560387 w 639762"/>
                <a:gd name="connsiteY8" fmla="*/ 57150 h 398462"/>
                <a:gd name="connsiteX9" fmla="*/ 560387 w 639762"/>
                <a:gd name="connsiteY9" fmla="*/ 9525 h 398462"/>
                <a:gd name="connsiteX10" fmla="*/ 65087 w 639762"/>
                <a:gd name="connsiteY10" fmla="*/ 9525 h 398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9762" h="398462">
                  <a:moveTo>
                    <a:pt x="65087" y="9525"/>
                  </a:moveTo>
                  <a:cubicBezTo>
                    <a:pt x="0" y="15875"/>
                    <a:pt x="136525" y="26988"/>
                    <a:pt x="169862" y="47625"/>
                  </a:cubicBezTo>
                  <a:cubicBezTo>
                    <a:pt x="203200" y="68263"/>
                    <a:pt x="236537" y="106363"/>
                    <a:pt x="265112" y="133350"/>
                  </a:cubicBezTo>
                  <a:cubicBezTo>
                    <a:pt x="293687" y="160338"/>
                    <a:pt x="312737" y="184150"/>
                    <a:pt x="341312" y="209550"/>
                  </a:cubicBezTo>
                  <a:cubicBezTo>
                    <a:pt x="369887" y="234950"/>
                    <a:pt x="400049" y="258762"/>
                    <a:pt x="436562" y="285750"/>
                  </a:cubicBezTo>
                  <a:cubicBezTo>
                    <a:pt x="473075" y="312738"/>
                    <a:pt x="538162" y="360363"/>
                    <a:pt x="560387" y="371475"/>
                  </a:cubicBezTo>
                  <a:cubicBezTo>
                    <a:pt x="582612" y="382587"/>
                    <a:pt x="568325" y="398462"/>
                    <a:pt x="569912" y="352425"/>
                  </a:cubicBezTo>
                  <a:cubicBezTo>
                    <a:pt x="571499" y="306388"/>
                    <a:pt x="571499" y="144462"/>
                    <a:pt x="569912" y="95250"/>
                  </a:cubicBezTo>
                  <a:cubicBezTo>
                    <a:pt x="568325" y="46038"/>
                    <a:pt x="561974" y="71437"/>
                    <a:pt x="560387" y="57150"/>
                  </a:cubicBezTo>
                  <a:cubicBezTo>
                    <a:pt x="558800" y="42863"/>
                    <a:pt x="639762" y="19050"/>
                    <a:pt x="560387" y="9525"/>
                  </a:cubicBezTo>
                  <a:cubicBezTo>
                    <a:pt x="481012" y="0"/>
                    <a:pt x="130174" y="3175"/>
                    <a:pt x="65087" y="95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-285750" y="0"/>
            <a:ext cx="9429750" cy="6885384"/>
            <a:chOff x="-285750" y="-27384"/>
            <a:chExt cx="9429750" cy="6885384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0" y="-27384"/>
              <a:ext cx="3143250" cy="6599634"/>
            </a:xfrm>
            <a:prstGeom prst="rect">
              <a:avLst/>
            </a:prstGeom>
            <a:solidFill>
              <a:srgbClr val="0053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0" y="6572250"/>
              <a:ext cx="9144000" cy="2857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74" name="Text Box 5"/>
            <p:cNvSpPr txBox="1">
              <a:spLocks noChangeArrowheads="1"/>
            </p:cNvSpPr>
            <p:nvPr/>
          </p:nvSpPr>
          <p:spPr bwMode="auto">
            <a:xfrm>
              <a:off x="-285750" y="6215063"/>
              <a:ext cx="9144000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1426" tIns="45713" rIns="91426" bIns="45713">
              <a:spAutoFit/>
            </a:bodyPr>
            <a:lstStyle/>
            <a:p>
              <a:pPr algn="ctr"/>
              <a:r>
                <a:rPr lang="ru-RU" sz="1200" b="1" dirty="0" smtClean="0">
                  <a:solidFill>
                    <a:schemeClr val="bg1"/>
                  </a:solidFill>
                  <a:latin typeface="Arial" pitchFamily="34" charset="0"/>
                  <a:ea typeface="Verdana" pitchFamily="34" charset="0"/>
                  <a:cs typeface="Arial" pitchFamily="34" charset="0"/>
                </a:rPr>
                <a:t>ноябрь 2016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endParaRPr>
            </a:p>
          </p:txBody>
        </p:sp>
      </p:grpSp>
      <p:pic>
        <p:nvPicPr>
          <p:cNvPr id="7175" name="Picture 14" descr="marill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305550"/>
            <a:ext cx="17510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16"/>
          <p:cNvSpPr txBox="1">
            <a:spLocks noChangeArrowheads="1"/>
          </p:cNvSpPr>
          <p:nvPr/>
        </p:nvSpPr>
        <p:spPr bwMode="gray">
          <a:xfrm>
            <a:off x="7215206" y="6143644"/>
            <a:ext cx="1857388" cy="357190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1000" dirty="0" smtClean="0">
                <a:latin typeface="Arial" charset="0"/>
              </a:rPr>
              <a:t> </a:t>
            </a:r>
            <a:endParaRPr lang="ru-RU" sz="1000" dirty="0">
              <a:latin typeface="Arial" charset="0"/>
            </a:endParaRPr>
          </a:p>
          <a:p>
            <a:pPr>
              <a:defRPr/>
            </a:pPr>
            <a:endParaRPr lang="ru-RU" sz="500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522920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Улучшение жизни людей за счет предоставления доступной и качественной страховой защиты.</a:t>
            </a:r>
          </a:p>
        </p:txBody>
      </p:sp>
    </p:spTree>
    <p:extLst>
      <p:ext uri="{BB962C8B-B14F-4D97-AF65-F5344CB8AC3E}">
        <p14:creationId xmlns:p14="http://schemas.microsoft.com/office/powerpoint/2010/main" val="10541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34888" y="274660"/>
            <a:ext cx="8229600" cy="418058"/>
          </a:xfrm>
        </p:spPr>
        <p:txBody>
          <a:bodyPr>
            <a:noAutofit/>
          </a:bodyPr>
          <a:lstStyle/>
          <a:p>
            <a:pPr algn="r"/>
            <a:r>
              <a:rPr lang="ru-RU" sz="2300" dirty="0" smtClean="0">
                <a:solidFill>
                  <a:schemeClr val="tx2">
                    <a:lumMod val="75000"/>
                  </a:schemeClr>
                </a:solidFill>
              </a:rPr>
              <a:t>МЕРЫ ПО СНИЖЕНИЮ УПРАВЛЕНЧЕСКИХ РАСХОДОВ</a:t>
            </a:r>
            <a:endParaRPr lang="en-GB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15616" y="6611866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856444"/>
            <a:ext cx="8475380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300" dirty="0" smtClean="0"/>
              <a:t>1</a:t>
            </a:r>
            <a:r>
              <a:rPr lang="ru-RU" sz="1400" dirty="0" smtClean="0"/>
              <a:t>.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Значительно сокращена численность персонала: с 2 850 (2012г.) до 1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657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человек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(а без учета незанятных «декретных» ставок – 1437 человек на 30.09.2016г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.), снижение составило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41,9%.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Численность удалось снизить в результате реализации следующих мероприятий: </a:t>
            </a:r>
          </a:p>
          <a:p>
            <a:pPr marL="452438" indent="-271463">
              <a:spcBef>
                <a:spcPts val="600"/>
              </a:spcBef>
              <a:buFontTx/>
              <a:buChar char="-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разработана и введена типовая структура филиала в зависимости от сборов СП;</a:t>
            </a:r>
          </a:p>
          <a:p>
            <a:pPr marL="452438" indent="-271463">
              <a:spcBef>
                <a:spcPts val="600"/>
              </a:spcBef>
              <a:buFontTx/>
              <a:buChar char="-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закрытие нерентабельных филиалов (Махачкала, Нальчик, Казань, Астрахань, Вологда, Оренбург, Ульяновск) и агентств;</a:t>
            </a:r>
          </a:p>
          <a:p>
            <a:pPr marL="452438" indent="-271463">
              <a:spcBef>
                <a:spcPts val="600"/>
              </a:spcBef>
              <a:buFontTx/>
              <a:buChar char="-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ликвидированы убыточные подразделения (ДМОРС, Департамент АПК, Дирекция ДМС);</a:t>
            </a:r>
          </a:p>
          <a:p>
            <a:pPr marL="452438" indent="-271463">
              <a:spcBef>
                <a:spcPts val="600"/>
              </a:spcBef>
              <a:buFontTx/>
              <a:buChar char="-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ликвидированы отдельные подразделения Департамент по управлению проектами, Операционный департамент,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Департамент инвестиций, Территориальные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управления;</a:t>
            </a:r>
          </a:p>
          <a:p>
            <a:pPr marL="452438" indent="-271463">
              <a:spcBef>
                <a:spcPts val="600"/>
              </a:spcBef>
              <a:buFontTx/>
              <a:buChar char="-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централизация федерального контактного центра, кадрового учета, бухгалтерского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учета, казначейских функций;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pPr marL="452438" indent="-271463">
              <a:spcBef>
                <a:spcPts val="600"/>
              </a:spcBef>
              <a:buFontTx/>
              <a:buChar char="-"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оптимизирована численность работников ГК.</a:t>
            </a:r>
          </a:p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2. сокращение численности персонала привело снижению расходов на налоги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116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млн. руб. за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3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года), канцелярских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расходов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(-7млн. за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3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года),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расходов на телефонию (-9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млн. за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3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года) и т.д.;</a:t>
            </a:r>
          </a:p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3. снижение расходов на аренду помещений (-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117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млн. руб. за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3 года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) за счет снижения площадей арендуемых помещений и закрытия части нерентабельных точек продаж. Снижение арендуемых площадей привело к снижению расходов на охранные услуги на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-3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млн. руб.</a:t>
            </a:r>
          </a:p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4. проданы автомобили, жилые помещения и гаражи, что привело к снижению расходов на транспорт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(-9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млн. руб.) и содержание помещений;</a:t>
            </a:r>
          </a:p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5. сокращение ИТ расходов на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40% (-89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млн. руб. с 2012 года). </a:t>
            </a:r>
          </a:p>
          <a:p>
            <a:pPr>
              <a:spcBef>
                <a:spcPts val="600"/>
              </a:spcBef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6. коммерческие расходы (расходы на рекламу) снижены на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75%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(-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24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млн. руб. с 2012 года).</a:t>
            </a:r>
          </a:p>
        </p:txBody>
      </p:sp>
    </p:spTree>
    <p:extLst>
      <p:ext uri="{BB962C8B-B14F-4D97-AF65-F5344CB8AC3E}">
        <p14:creationId xmlns:p14="http://schemas.microsoft.com/office/powerpoint/2010/main" val="315727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6" name="Группа 19"/>
            <p:cNvGrpSpPr>
              <a:grpSpLocks/>
            </p:cNvGrpSpPr>
            <p:nvPr/>
          </p:nvGrpSpPr>
          <p:grpSpPr bwMode="auto">
            <a:xfrm>
              <a:off x="1" y="6525346"/>
              <a:ext cx="3563888" cy="263228"/>
              <a:chOff x="0" y="5993595"/>
              <a:chExt cx="5299075" cy="548511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4659314" y="5993595"/>
                <a:ext cx="639761" cy="548511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4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7772400" cy="432048"/>
          </a:xfrm>
        </p:spPr>
        <p:txBody>
          <a:bodyPr>
            <a:noAutofit/>
          </a:bodyPr>
          <a:lstStyle/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2500" kern="12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СТРАТЕГИЯ: ЦЕЛЕВЫЕ ПОКАЗАТЕЛИ</a:t>
            </a:r>
            <a:endParaRPr lang="en-GB" sz="2500" kern="12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670" y="1124744"/>
            <a:ext cx="39602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" indent="-3175"/>
            <a:r>
              <a:rPr lang="ru-RU" sz="1200" dirty="0" smtClean="0"/>
              <a:t>Срок </a:t>
            </a:r>
            <a:r>
              <a:rPr lang="ru-RU" sz="1200" dirty="0"/>
              <a:t>реализации – </a:t>
            </a:r>
            <a:r>
              <a:rPr lang="ru-RU" sz="1200" dirty="0" smtClean="0"/>
              <a:t>2016-2020гг. </a:t>
            </a:r>
          </a:p>
          <a:p>
            <a:pPr marL="342900" indent="-342900"/>
            <a:endParaRPr lang="ru-RU" sz="1200" dirty="0"/>
          </a:p>
          <a:p>
            <a:pPr marL="342900" indent="-342900" algn="just"/>
            <a:r>
              <a:rPr lang="ru-RU" sz="1200" b="1" dirty="0" smtClean="0"/>
              <a:t>Минимизируемые показатели:</a:t>
            </a:r>
          </a:p>
          <a:p>
            <a:pPr marL="180975" indent="-180975" algn="just">
              <a:buFont typeface="+mj-lt"/>
              <a:buAutoNum type="arabicPeriod"/>
            </a:pPr>
            <a:r>
              <a:rPr lang="ru-RU" sz="1200" dirty="0" smtClean="0"/>
              <a:t>Аквизиционные расходы - не более 14%</a:t>
            </a:r>
          </a:p>
          <a:p>
            <a:pPr marL="180975" indent="-180975" algn="just">
              <a:buFont typeface="+mj-lt"/>
              <a:buAutoNum type="arabicPeriod"/>
            </a:pPr>
            <a:r>
              <a:rPr lang="ru-RU" sz="1200" dirty="0" smtClean="0"/>
              <a:t>Управленческие расходы – не более 20%</a:t>
            </a:r>
          </a:p>
          <a:p>
            <a:pPr algn="just"/>
            <a:endParaRPr lang="ru-RU" sz="1200" b="1" dirty="0" smtClean="0"/>
          </a:p>
          <a:p>
            <a:pPr algn="just"/>
            <a:r>
              <a:rPr lang="ru-RU" sz="1200" b="1" dirty="0" smtClean="0"/>
              <a:t>Максимизируемые показатели:</a:t>
            </a:r>
          </a:p>
          <a:p>
            <a:pPr marL="180975" indent="-180975">
              <a:buFont typeface="+mj-lt"/>
              <a:buAutoNum type="arabicPeriod"/>
            </a:pPr>
            <a:r>
              <a:rPr lang="ru-RU" sz="1200" dirty="0" smtClean="0"/>
              <a:t>Заработанные премии - не менее 10 млрд. руб.</a:t>
            </a:r>
          </a:p>
          <a:p>
            <a:pPr marL="180975" indent="-180975">
              <a:buFont typeface="+mj-lt"/>
              <a:buAutoNum type="arabicPeriod"/>
            </a:pPr>
            <a:r>
              <a:rPr lang="ru-RU" sz="1200" dirty="0" smtClean="0"/>
              <a:t>Операционная рентабельность страховой деятельности – не менее 18%</a:t>
            </a:r>
          </a:p>
          <a:p>
            <a:pPr marL="180975" indent="-180975">
              <a:buFont typeface="+mj-lt"/>
              <a:buAutoNum type="arabicPeriod"/>
            </a:pPr>
            <a:r>
              <a:rPr lang="ru-RU" sz="1200" dirty="0" smtClean="0"/>
              <a:t>Уровень продаж через интернет – не менее 5%</a:t>
            </a:r>
          </a:p>
          <a:p>
            <a:pPr marL="180975" indent="-180975">
              <a:buFont typeface="+mj-lt"/>
              <a:buAutoNum type="arabicPeriod"/>
            </a:pPr>
            <a:r>
              <a:rPr lang="ru-RU" sz="1200" dirty="0" smtClean="0"/>
              <a:t>Доля </a:t>
            </a:r>
            <a:r>
              <a:rPr lang="ru-RU" sz="1200" dirty="0" err="1" smtClean="0"/>
              <a:t>немоторных</a:t>
            </a:r>
            <a:r>
              <a:rPr lang="ru-RU" sz="1200" dirty="0" smtClean="0"/>
              <a:t> видов – не менее 25% от портфеля</a:t>
            </a:r>
          </a:p>
          <a:p>
            <a:pPr marL="180975" indent="-180975">
              <a:buFont typeface="+mj-lt"/>
              <a:buAutoNum type="arabicPeriod"/>
            </a:pPr>
            <a:r>
              <a:rPr lang="ru-RU" sz="1200" dirty="0" smtClean="0"/>
              <a:t>Рентабельность - не менее 4% от заработанных страховых премий.</a:t>
            </a:r>
          </a:p>
          <a:p>
            <a:pPr marL="180975" indent="-180975" algn="just">
              <a:buFont typeface="+mj-lt"/>
              <a:buAutoNum type="arabicPeriod"/>
            </a:pPr>
            <a:endParaRPr lang="ru-RU" sz="1200" dirty="0" smtClean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331097"/>
              </p:ext>
            </p:extLst>
          </p:nvPr>
        </p:nvGraphicFramePr>
        <p:xfrm>
          <a:off x="360652" y="4509120"/>
          <a:ext cx="8459822" cy="205893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43878"/>
                <a:gridCol w="887992"/>
                <a:gridCol w="887992"/>
                <a:gridCol w="887992"/>
                <a:gridCol w="887992"/>
                <a:gridCol w="887992"/>
                <a:gridCol w="887992"/>
                <a:gridCol w="887992"/>
              </a:tblGrid>
              <a:tr h="45938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Показатель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2014г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2015г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2016г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2017г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2018г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2019г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2020г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305480"/>
                    </a:solidFill>
                  </a:tcPr>
                </a:tc>
              </a:tr>
              <a:tr h="2825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Рентабельность </a:t>
                      </a:r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от ЗП, 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-19%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25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1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Операц</a:t>
                      </a: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-я </a:t>
                      </a:r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рент-</a:t>
                      </a:r>
                      <a:r>
                        <a:rPr lang="ru-RU" sz="11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ть</a:t>
                      </a:r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от ЗП, 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-7%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25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Уровень </a:t>
                      </a:r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управленческих </a:t>
                      </a: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расх. </a:t>
                      </a:r>
                      <a:r>
                        <a:rPr lang="ru-RU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от ЗП, 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33%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28%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27%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23%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22%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21%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20%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256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Покрытие страховых резервов и </a:t>
                      </a:r>
                      <a:r>
                        <a:rPr lang="ru-RU" sz="11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соб</a:t>
                      </a: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-х ср.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выполнение установленных нормативов</a:t>
                      </a:r>
                      <a:endParaRPr lang="ru-RU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256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Фактическая маржа платежеспособности 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7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выполнение установленных нормативов</a:t>
                      </a:r>
                      <a:endParaRPr lang="ru-RU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6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395536" y="908720"/>
            <a:ext cx="3888432" cy="216024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Стратегия развития до  2020г.</a:t>
            </a:r>
            <a:endParaRPr lang="ru-RU" sz="1100" dirty="0"/>
          </a:p>
        </p:txBody>
      </p:sp>
      <p:sp>
        <p:nvSpPr>
          <p:cNvPr id="19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427984" y="899988"/>
            <a:ext cx="4392488" cy="224756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Страховые премии</a:t>
            </a:r>
            <a:endParaRPr lang="ru-RU" sz="1100" dirty="0"/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1019957799"/>
              </p:ext>
            </p:extLst>
          </p:nvPr>
        </p:nvGraphicFramePr>
        <p:xfrm>
          <a:off x="4436368" y="1196752"/>
          <a:ext cx="438410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5476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29208" y="274638"/>
            <a:ext cx="8507288" cy="418058"/>
          </a:xfrm>
        </p:spPr>
        <p:txBody>
          <a:bodyPr>
            <a:noAutofit/>
          </a:bodyPr>
          <a:lstStyle/>
          <a:p>
            <a:pPr algn="r"/>
            <a:r>
              <a:rPr lang="ru-RU" sz="2100" dirty="0" smtClean="0">
                <a:solidFill>
                  <a:schemeClr val="tx2">
                    <a:lumMod val="75000"/>
                  </a:schemeClr>
                </a:solidFill>
              </a:rPr>
              <a:t>ОСЛОЖНЕНИЕ СИТУАЦИИ НА СТРАХОВОМ РЫНКЕ 2015-2016</a:t>
            </a:r>
            <a:endParaRPr lang="en-GB" sz="21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1316" y="1124744"/>
            <a:ext cx="84249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FF0000"/>
                </a:solidFill>
              </a:rPr>
              <a:t>Осложнение ситуации на рынке ОСАГО: «Единый агент РСА» увеличит убыточность портфеля ОСАГО на 5-10 процентных пунктов. 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Ужесточение позиции регулятора рынка (ЦБ РФ) по покрытию страховых резервов и соблюдению иных установленных </a:t>
            </a:r>
            <a:r>
              <a:rPr lang="ru-RU" sz="1600" dirty="0"/>
              <a:t>нормативов </a:t>
            </a:r>
            <a:r>
              <a:rPr lang="ru-RU" sz="1600" dirty="0" smtClean="0"/>
              <a:t>(у 130 </a:t>
            </a:r>
            <a:r>
              <a:rPr lang="ru-RU" sz="1600" dirty="0"/>
              <a:t>страховых </a:t>
            </a:r>
            <a:r>
              <a:rPr lang="ru-RU" sz="1600" dirty="0" smtClean="0"/>
              <a:t>компаний отозваны лицензии </a:t>
            </a:r>
            <a:r>
              <a:rPr lang="ru-RU" sz="1600" dirty="0"/>
              <a:t>за период </a:t>
            </a:r>
            <a:r>
              <a:rPr lang="ru-RU" sz="1600" dirty="0" smtClean="0"/>
              <a:t>2015- 9 мес. 2016).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Замедление роста страхового рынка (сокращение спроса на страховые услуги).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Продолжается падение продаж новых авто: -12,5% за 9 мес. 2016г. 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Ужесточение судебной практики и рост судебных издержек по причине недобросовестных действий автоюристов.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Рост </a:t>
            </a:r>
            <a:r>
              <a:rPr lang="ru-RU" sz="1600" dirty="0"/>
              <a:t>величины среднего убытка вследствие девальвации рубля </a:t>
            </a:r>
            <a:r>
              <a:rPr lang="ru-RU" sz="1600" dirty="0" smtClean="0"/>
              <a:t>в 2014-2015гг. и </a:t>
            </a:r>
            <a:r>
              <a:rPr lang="ru-RU" sz="1600" dirty="0"/>
              <a:t>увеличения стоимости запасных </a:t>
            </a:r>
            <a:r>
              <a:rPr lang="ru-RU" sz="1600" dirty="0" smtClean="0"/>
              <a:t>частей.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Повышение </a:t>
            </a:r>
            <a:r>
              <a:rPr lang="ru-RU" sz="1600" dirty="0"/>
              <a:t>качества урегулирования убытков и снижение количества отказов в </a:t>
            </a:r>
            <a:r>
              <a:rPr lang="ru-RU" sz="1600" dirty="0" smtClean="0"/>
              <a:t>выплатах.</a:t>
            </a:r>
            <a:endParaRPr lang="ru-RU" sz="1600" dirty="0"/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Рост уровня мошеннических действий.</a:t>
            </a:r>
          </a:p>
          <a:p>
            <a:pPr marL="342900" indent="-3429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sz="1600" dirty="0" smtClean="0"/>
              <a:t>Развитие новых видов страхования и альтернативных моделей продаж (интернет). </a:t>
            </a:r>
          </a:p>
        </p:txBody>
      </p:sp>
    </p:spTree>
    <p:extLst>
      <p:ext uri="{BB962C8B-B14F-4D97-AF65-F5344CB8AC3E}">
        <p14:creationId xmlns:p14="http://schemas.microsoft.com/office/powerpoint/2010/main" val="33639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cap="all" baseline="0" dirty="0" smtClean="0">
                <a:solidFill>
                  <a:schemeClr val="tx2">
                    <a:lumMod val="75000"/>
                  </a:schemeClr>
                </a:solidFill>
              </a:rPr>
              <a:t>ОСНОВНЫЕ ЗАДАЧИ </a:t>
            </a:r>
            <a:r>
              <a:rPr lang="ru-RU" sz="2800" baseline="0" dirty="0" smtClean="0">
                <a:solidFill>
                  <a:schemeClr val="tx2">
                    <a:lumMod val="75000"/>
                  </a:schemeClr>
                </a:solidFill>
              </a:rPr>
              <a:t>2016-2017гг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1044600"/>
            <a:ext cx="82809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Получение положительного финансового результата по итогам 2016-2017 гг.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Увеличение продаж страховых продуктов до уровня 8,8 млрд. руб. в 2017г.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Достижение уровня операционной рентабельности </a:t>
            </a:r>
            <a:r>
              <a:rPr lang="ru-RU" dirty="0">
                <a:solidFill>
                  <a:schemeClr val="tx2"/>
                </a:solidFill>
              </a:rPr>
              <a:t>портфеля </a:t>
            </a:r>
            <a:r>
              <a:rPr lang="ru-RU" dirty="0" smtClean="0">
                <a:solidFill>
                  <a:schemeClr val="tx2"/>
                </a:solidFill>
              </a:rPr>
              <a:t>15-20% (без учета высвобождения излишне сформированных резервов).</a:t>
            </a:r>
            <a:endParaRPr lang="ru-RU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Вывод портфеля КАСКО на стабильную прибыльную работу.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Удержание судебных расходов на уровне 3-4% от страховых выплат.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Сохранение доходов от суброгаций на уровне не менее 20%.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Повышение эффективности ПВУ (работа с «нулевыми» требованиями).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Селекция портфелей КАСКО, ОСАГО и иных продуктов.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Сохранение рентабельности ОСАГО на уровне 15% с учетом введения в действие программы «Единый агент РСА» 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Дальнейшее сокращение управленческих расходов до 22% от ЗП.</a:t>
            </a:r>
          </a:p>
        </p:txBody>
      </p:sp>
    </p:spTree>
    <p:extLst>
      <p:ext uri="{BB962C8B-B14F-4D97-AF65-F5344CB8AC3E}">
        <p14:creationId xmlns:p14="http://schemas.microsoft.com/office/powerpoint/2010/main" val="7240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53229"/>
              </p:ext>
            </p:extLst>
          </p:nvPr>
        </p:nvGraphicFramePr>
        <p:xfrm>
          <a:off x="461380" y="1124744"/>
          <a:ext cx="8431099" cy="501526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47322"/>
                <a:gridCol w="4444241"/>
                <a:gridCol w="884884"/>
                <a:gridCol w="884884"/>
                <a:gridCol w="884884"/>
                <a:gridCol w="884884"/>
              </a:tblGrid>
              <a:tr h="2201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код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8780" marR="8780" marT="8780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Наименование статьи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8780" marR="8780" marT="8780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факт 2014</a:t>
                      </a:r>
                      <a:endParaRPr lang="ru-RU" sz="12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8780" marR="8780" marT="8780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факт 2015</a:t>
                      </a:r>
                      <a:endParaRPr lang="ru-RU" sz="9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8780" marR="8780" marT="8780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факт 9 мес. 2016</a:t>
                      </a:r>
                      <a:endParaRPr lang="ru-RU" sz="1200" b="0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rgbClr val="3054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2016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прогноз</a:t>
                      </a:r>
                      <a:endParaRPr lang="ru-RU" sz="800" b="0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rgbClr val="305480"/>
                    </a:solidFill>
                  </a:tcPr>
                </a:tc>
              </a:tr>
              <a:tr h="2340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effectLst/>
                        </a:rPr>
                        <a:t>1.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</a:rPr>
                        <a:t>Доходы по основной деятельности: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5 489</a:t>
                      </a:r>
                      <a:endParaRPr lang="ru-RU" sz="13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6 612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5 277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7 367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</a:rPr>
                        <a:t>1.1.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Заработанные страховые премии - нетто перестрахование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4 996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6 249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4 966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7 039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</a:rPr>
                        <a:t>1.2.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Доходы от предъявления регрессных требований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493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40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</a:rPr>
                        <a:t>2.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</a:rPr>
                        <a:t>Расходы по основной деятельности: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-5 056</a:t>
                      </a:r>
                      <a:endParaRPr lang="ru-RU" sz="13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-4 961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-2 938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-4 354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</a:rPr>
                        <a:t>2.1.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Состоявшиеся убытки - нетто перестрахование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-4 604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-4 664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-2 816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-4 158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</a:rPr>
                        <a:t>2.2.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Отчисления от страховых премий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-62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-126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</a:rPr>
                        <a:t>2.3.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Судебные расходы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-364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-113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</a:rPr>
                        <a:t>2.4.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Формирование резерва сомнительных долгов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-25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</a:rPr>
                        <a:t>2.5.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Прочие расходы по основной деятельности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33*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16*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40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</a:rPr>
                        <a:t>3.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</a:rPr>
                        <a:t>Прибыль от страховой деятельности без учета аквизиционных расходов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433</a:t>
                      </a:r>
                      <a:endParaRPr lang="ru-RU" sz="13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1 651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2 339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3 013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</a:rPr>
                        <a:t>3.1.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Аквизиционные расходы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marL="0" indent="0" algn="r" fontAlgn="b">
                        <a:buFontTx/>
                        <a:buNone/>
                      </a:pPr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-812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-702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-1 046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432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</a:rPr>
                        <a:t>4.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</a:rPr>
                        <a:t>Прибыль от страховой деятельности с учетом аквизиционных расходов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-379</a:t>
                      </a:r>
                      <a:endParaRPr lang="ru-RU" sz="13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1 637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1 967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</a:rPr>
                        <a:t>4.1.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Доходы от инвестиционной деятельности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723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1 164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646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</a:rPr>
                        <a:t>5.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</a:rPr>
                        <a:t>Итого операционная прибыль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344</a:t>
                      </a:r>
                      <a:endParaRPr lang="ru-RU" sz="13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2 041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1 733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2 217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</a:rPr>
                        <a:t>5.1.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Управленческие расходы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-1 759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-1 836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-1 388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indent="0" algn="r" defTabSz="914400" rtl="0" eaLnBrk="1" fontAlgn="b" latinLnBrk="0" hangingPunct="1"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-1907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</a:rPr>
                        <a:t>5.2.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Прочие доходы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-102*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40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</a:rPr>
                        <a:t>6.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</a:rPr>
                        <a:t>Итого прибыль до налогообложения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-1 366</a:t>
                      </a:r>
                      <a:endParaRPr lang="ru-RU" sz="13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242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236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17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</a:rPr>
                        <a:t>6.1.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Сальдо расчетов по налогу на прибыль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5358" marR="8780" marT="87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364</a:t>
                      </a:r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-47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340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</a:rPr>
                        <a:t>7.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</a:rPr>
                        <a:t>Чистая прибыль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780" marR="8780" marT="878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-1002</a:t>
                      </a:r>
                      <a:endParaRPr lang="ru-RU" sz="13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780" marR="8780" marT="878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172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188</a:t>
                      </a:r>
                      <a:endParaRPr lang="ru-RU" sz="13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" name="Группа 2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4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7772400" cy="432048"/>
          </a:xfrm>
        </p:spPr>
        <p:txBody>
          <a:bodyPr>
            <a:normAutofit fontScale="90000"/>
          </a:bodyPr>
          <a:lstStyle/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en-GB" sz="2500" kern="12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</a:t>
            </a:r>
            <a:r>
              <a:rPr lang="ru-RU" sz="2500" kern="12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риложение 1: Бюджет доходов и расходов</a:t>
            </a:r>
            <a:endParaRPr lang="en-GB" sz="2500" kern="12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1"/>
          <p:cNvSpPr txBox="1">
            <a:spLocks/>
          </p:cNvSpPr>
          <p:nvPr/>
        </p:nvSpPr>
        <p:spPr>
          <a:xfrm>
            <a:off x="7020272" y="712274"/>
            <a:ext cx="194421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Млн. руб</a:t>
            </a:r>
            <a:r>
              <a:rPr lang="ru-RU" sz="1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GB" sz="1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6258798"/>
            <a:ext cx="86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*значение показателя рассчитывается как сальдо прочих доходов и расходов по страхованию / по прочим операциям, если в отчетном периоде доходы превысили расходы, то показатель принимает положительное значение </a:t>
            </a:r>
          </a:p>
        </p:txBody>
      </p:sp>
    </p:spTree>
    <p:extLst>
      <p:ext uri="{BB962C8B-B14F-4D97-AF65-F5344CB8AC3E}">
        <p14:creationId xmlns:p14="http://schemas.microsoft.com/office/powerpoint/2010/main" val="222570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54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06073" y="980728"/>
            <a:ext cx="8544276" cy="648072"/>
          </a:xfrm>
        </p:spPr>
        <p:txBody>
          <a:bodyPr>
            <a:no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13.11.2016г. </a:t>
            </a: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/>
            </a:r>
            <a:br>
              <a:rPr lang="ru-RU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</a:b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АО «ГСК «Югория» исполнилось </a:t>
            </a:r>
            <a:r>
              <a:rPr lang="ru-RU" sz="3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19 </a:t>
            </a:r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GB" sz="3400" b="1" kern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2" y="1925166"/>
            <a:ext cx="8544275" cy="402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71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СОДЕРЖАНИЕ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827584" y="984785"/>
            <a:ext cx="7575630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 startAt="3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РЕЗЮМЕ</a:t>
            </a: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ОСНОВНЫЕ РЕЗУЛЬТАТЫ РАБОТЫ ГСК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ЮГОРИЯ 1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ОСНОВНЫЕ РЕЗУЛЬТАТЫ РАБОТЫ ГСК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ЮГОРИЯ 2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ЗАДАЧИ, КОТОРЫЕ НЕ УДАЛОСЬ РЕШИТЬ</a:t>
            </a: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ОСНОВНЫЕ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ПОКАЗАТЕЛИ ДЕЯТЕЛЬНОСТИ</a:t>
            </a: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ПОКАЗАТЕЛИ ДЕЯТЕЛЬНОСТИ</a:t>
            </a: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ПОЛОЖИТЕЛЬНАЯ ДИНАМИКА 2016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Tx/>
              <a:buAutoNum type="arabicPeriod" startAt="3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МЕРЫ ПО СНИЖЕНИЮ УПРАВЛЕНЧЕСКИХ РАСХОДОВ</a:t>
            </a: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СТРАТЕГИЯ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 ЦЕЛЕВЫЕ ПОКАЗАТЕЛИ</a:t>
            </a:r>
          </a:p>
          <a:p>
            <a:pPr marL="342900" indent="-342900">
              <a:spcBef>
                <a:spcPts val="600"/>
              </a:spcBef>
              <a:buFontTx/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ОСЛОЖНЕНИЕ СИТУАЦИИ НА СТРАХОВОМ РЫНКЕ 2015-2016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ОСНОВНЫЕ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ЗАДАЧИ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2016-2017гг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AutoNum type="arabicPeriod" startAt="3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ПРИЛОЖЕНИЕ 1: БЮДЖЕТ ДОХОДОВ И РАСХОДОВ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27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Р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ЕЗЮМЕ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980728"/>
            <a:ext cx="806489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dirty="0" smtClean="0"/>
              <a:t>	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На сегодня ГСК Югория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далее ГСКЮ) благодаря поддержке Автономного округа полностью восстановила свою платежеспособность 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кредитоспособность, полностью соблюдает требования к структуре активов, вышла на безубыточную работу.	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spcBef>
                <a:spcPts val="600"/>
              </a:spcBef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	Реализованные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меры по повышению эффективности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позволили Компании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получить положительный финансовый результат по итогам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2015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и 9 мес. 2016г.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spcBef>
                <a:spcPts val="600"/>
              </a:spcBef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	В течение 2016-2020гг.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ГСК Югория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способна достигнуть уровня рентабельности по чистой прибыли не менее 4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%, увеличить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свою долю на рынке с 0,7% до 1-1,2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%.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целях повышения качества структуры активов Компания намерена передать в собственность Автономному округу акции ОАО «Ипотечное агентство Югры» и акции ОАО «Курорты Югры» общей стоимостью 4,67млрд. руб.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79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06896" y="274638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cap="none" baseline="0" dirty="0" smtClean="0">
                <a:solidFill>
                  <a:schemeClr val="tx2">
                    <a:lumMod val="75000"/>
                  </a:schemeClr>
                </a:solidFill>
              </a:rPr>
              <a:t>ОСНОВНЫЕ РЕЗУЛЬТАТЫ РАБОТЫ ГСК ЮГОРИЯ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30638" y="736386"/>
            <a:ext cx="828272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1550" dirty="0" smtClean="0">
                <a:solidFill>
                  <a:schemeClr val="tx2"/>
                </a:solidFill>
              </a:rPr>
              <a:t>Исполнено предписание Центрального банка РФ по приведению структуры активов, принимаемых в покрытие страховых резервов АО «ГСК «Югория», в соответствие </a:t>
            </a:r>
            <a:r>
              <a:rPr lang="ru-RU" sz="1550" dirty="0">
                <a:solidFill>
                  <a:schemeClr val="tx2"/>
                </a:solidFill>
              </a:rPr>
              <a:t>с </a:t>
            </a:r>
            <a:r>
              <a:rPr lang="ru-RU" sz="1550" dirty="0" smtClean="0">
                <a:solidFill>
                  <a:schemeClr val="tx2"/>
                </a:solidFill>
              </a:rPr>
              <a:t>Указанием ЦБ РФ от </a:t>
            </a:r>
            <a:r>
              <a:rPr lang="ru-RU" sz="1550" dirty="0">
                <a:solidFill>
                  <a:schemeClr val="tx2"/>
                </a:solidFill>
              </a:rPr>
              <a:t>16 ноября 2014 г. N 3444-У</a:t>
            </a:r>
            <a:endParaRPr lang="ru-RU" sz="155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1550" dirty="0" smtClean="0">
                <a:solidFill>
                  <a:schemeClr val="tx2"/>
                </a:solidFill>
              </a:rPr>
              <a:t>Операционная рентабельность увеличена с 3% (2012г.) до </a:t>
            </a:r>
            <a:r>
              <a:rPr lang="ru-RU" sz="1550" dirty="0">
                <a:solidFill>
                  <a:schemeClr val="tx2"/>
                </a:solidFill>
              </a:rPr>
              <a:t>18%* (9 мес. </a:t>
            </a:r>
            <a:r>
              <a:rPr lang="ru-RU" sz="1550" dirty="0" smtClean="0">
                <a:solidFill>
                  <a:schemeClr val="tx2"/>
                </a:solidFill>
              </a:rPr>
              <a:t>2016 – на основании андеррайтерской оценки убыточности портфеля)</a:t>
            </a:r>
            <a:endParaRPr lang="ru-RU" sz="155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1550" dirty="0" smtClean="0">
                <a:solidFill>
                  <a:schemeClr val="tx2"/>
                </a:solidFill>
              </a:rPr>
              <a:t>ПРОДАЖИ: сборы страховой премии: 2013 – 4,8 млрд.руб.; 2014 – 6,2 млрд.руб.; 2015 – 6,5 </a:t>
            </a:r>
            <a:r>
              <a:rPr lang="ru-RU" sz="1550" dirty="0">
                <a:solidFill>
                  <a:schemeClr val="tx2"/>
                </a:solidFill>
              </a:rPr>
              <a:t>млрд.руб.; 2016 – </a:t>
            </a:r>
            <a:r>
              <a:rPr lang="ru-RU" sz="1550" dirty="0" smtClean="0">
                <a:solidFill>
                  <a:schemeClr val="tx2"/>
                </a:solidFill>
              </a:rPr>
              <a:t>8,3 млрд.руб</a:t>
            </a:r>
            <a:r>
              <a:rPr lang="ru-RU" sz="1550" dirty="0">
                <a:solidFill>
                  <a:schemeClr val="tx2"/>
                </a:solidFill>
              </a:rPr>
              <a:t>. (прогноз</a:t>
            </a:r>
            <a:r>
              <a:rPr lang="ru-RU" sz="1550" dirty="0" smtClean="0">
                <a:solidFill>
                  <a:schemeClr val="tx2"/>
                </a:solidFill>
              </a:rPr>
              <a:t>).  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1550" dirty="0" smtClean="0">
                <a:solidFill>
                  <a:schemeClr val="tx2"/>
                </a:solidFill>
              </a:rPr>
              <a:t>Выстроена многоканальная система управления продажами, увеличена доля безкомиссионных продаж до </a:t>
            </a:r>
            <a:r>
              <a:rPr lang="ru-RU" sz="1550" dirty="0">
                <a:solidFill>
                  <a:schemeClr val="tx2"/>
                </a:solidFill>
              </a:rPr>
              <a:t>24%</a:t>
            </a:r>
            <a:r>
              <a:rPr lang="ru-RU" sz="1550" dirty="0" smtClean="0">
                <a:solidFill>
                  <a:schemeClr val="tx2"/>
                </a:solidFill>
              </a:rPr>
              <a:t>, снижен уровень аквизиционных расходов до 13%, </a:t>
            </a:r>
            <a:r>
              <a:rPr lang="ru-RU" sz="1550" dirty="0">
                <a:solidFill>
                  <a:schemeClr val="tx2"/>
                </a:solidFill>
              </a:rPr>
              <a:t>обеспечена пролонгация безубыточных договоров на уровне </a:t>
            </a:r>
            <a:r>
              <a:rPr lang="ru-RU" sz="1550" dirty="0" smtClean="0">
                <a:solidFill>
                  <a:schemeClr val="tx2"/>
                </a:solidFill>
              </a:rPr>
              <a:t>47%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1550" dirty="0" smtClean="0">
                <a:solidFill>
                  <a:schemeClr val="tx2"/>
                </a:solidFill>
              </a:rPr>
              <a:t>ИТ: Разработан и внедрен комплекс управления продажами </a:t>
            </a:r>
            <a:r>
              <a:rPr lang="en-US" sz="1550" dirty="0">
                <a:solidFill>
                  <a:schemeClr val="tx2"/>
                </a:solidFill>
              </a:rPr>
              <a:t>front-office </a:t>
            </a:r>
            <a:r>
              <a:rPr lang="ru-RU" sz="1550" dirty="0" smtClean="0">
                <a:solidFill>
                  <a:schemeClr val="tx2"/>
                </a:solidFill>
              </a:rPr>
              <a:t>Югория-Про, </a:t>
            </a:r>
            <a:r>
              <a:rPr lang="ru-RU" sz="1550" dirty="0">
                <a:solidFill>
                  <a:schemeClr val="tx2"/>
                </a:solidFill>
              </a:rPr>
              <a:t>внедрен модуль урегулирования убытков </a:t>
            </a:r>
            <a:r>
              <a:rPr lang="ru-RU" sz="1550" dirty="0" smtClean="0">
                <a:solidFill>
                  <a:schemeClr val="tx2"/>
                </a:solidFill>
              </a:rPr>
              <a:t>Югория-сервис, внедрены централизованные системы бухгалтерского и страхового учета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1550" dirty="0" smtClean="0">
                <a:solidFill>
                  <a:schemeClr val="tx2"/>
                </a:solidFill>
              </a:rPr>
              <a:t>ПРОЦЕССЫ: инвентаризация и упорядочивание оборота БСО, дебиторской задолженности, закрытие касс, утверждена инвестиционная декларация, введена система управления валютными рисками.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1550" dirty="0" smtClean="0">
                <a:solidFill>
                  <a:schemeClr val="tx2"/>
                </a:solidFill>
              </a:rPr>
              <a:t>КАСКО: внедрена централизованная система управления тарифами, разработан новый типовой договор, разработаны списки высокорисковых клиентов, увеличен уровень суброгаций с 12% (2012г) до 25% (9 мес. 2016), увеличена операционная рентабельность с -20</a:t>
            </a:r>
            <a:r>
              <a:rPr lang="ru-RU" sz="1550" dirty="0">
                <a:solidFill>
                  <a:schemeClr val="tx2"/>
                </a:solidFill>
              </a:rPr>
              <a:t>% до +12%*.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39952" y="6228601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*на основании оперативного анализа портфеля каско, формируемого андеррайтерами, рентабельность составляет 12% (1 пол. 2016г.); в соответствии с РСБУ рентабельность каско составляет 40% (1 пол. 2016г.) по причине высвобождения резервов убытков, сформированных на 01.01.2016г. в соответствии с Приказом Минфина 51н от 11.06.2002г.</a:t>
            </a:r>
          </a:p>
        </p:txBody>
      </p:sp>
    </p:spTree>
    <p:extLst>
      <p:ext uri="{BB962C8B-B14F-4D97-AF65-F5344CB8AC3E}">
        <p14:creationId xmlns:p14="http://schemas.microsoft.com/office/powerpoint/2010/main" val="24841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30638" y="827315"/>
            <a:ext cx="8282723" cy="6058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ru-RU" sz="1500" dirty="0">
                <a:solidFill>
                  <a:schemeClr val="tx2"/>
                </a:solidFill>
              </a:rPr>
              <a:t>ОСАГО: контроль за показателем операционной рентабельности в результате реализации мер </a:t>
            </a:r>
            <a:r>
              <a:rPr lang="ru-RU" sz="1500" dirty="0" err="1">
                <a:solidFill>
                  <a:schemeClr val="tx2"/>
                </a:solidFill>
              </a:rPr>
              <a:t>винтажного</a:t>
            </a:r>
            <a:r>
              <a:rPr lang="ru-RU" sz="1500" dirty="0">
                <a:solidFill>
                  <a:schemeClr val="tx2"/>
                </a:solidFill>
              </a:rPr>
              <a:t> анализа, снижение уровня комиссии (в </a:t>
            </a:r>
            <a:r>
              <a:rPr lang="ru-RU" sz="1500" dirty="0" err="1">
                <a:solidFill>
                  <a:schemeClr val="tx2"/>
                </a:solidFill>
              </a:rPr>
              <a:t>высокоубыточных</a:t>
            </a:r>
            <a:r>
              <a:rPr lang="ru-RU" sz="1500" dirty="0">
                <a:solidFill>
                  <a:schemeClr val="tx2"/>
                </a:solidFill>
              </a:rPr>
              <a:t> регионах до 0</a:t>
            </a:r>
            <a:r>
              <a:rPr lang="ru-RU" sz="1500" dirty="0" smtClean="0">
                <a:solidFill>
                  <a:schemeClr val="tx2"/>
                </a:solidFill>
              </a:rPr>
              <a:t>%)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ru-RU" sz="1500" dirty="0" smtClean="0">
                <a:solidFill>
                  <a:schemeClr val="tx2"/>
                </a:solidFill>
              </a:rPr>
              <a:t>УРЕГУЛИРОВАНИЕ </a:t>
            </a:r>
            <a:r>
              <a:rPr lang="ru-RU" sz="1500" dirty="0">
                <a:solidFill>
                  <a:schemeClr val="tx2"/>
                </a:solidFill>
              </a:rPr>
              <a:t>УБЫТКОВ: полное погашение просроченной задолженности перед </a:t>
            </a:r>
            <a:r>
              <a:rPr lang="ru-RU" sz="1500" dirty="0" smtClean="0">
                <a:solidFill>
                  <a:schemeClr val="tx2"/>
                </a:solidFill>
              </a:rPr>
              <a:t>страхователями, создана группа контроля за ПСО*</a:t>
            </a:r>
            <a:endParaRPr lang="ru-RU" sz="15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ru-RU" sz="1500" dirty="0">
                <a:solidFill>
                  <a:schemeClr val="tx2"/>
                </a:solidFill>
              </a:rPr>
              <a:t>СУДЕБНЫЕ РАСХОДЫ: снижение объема с 380млн. руб. (2013г) до </a:t>
            </a:r>
            <a:r>
              <a:rPr lang="ru-RU" sz="1500" dirty="0" smtClean="0">
                <a:solidFill>
                  <a:schemeClr val="tx2"/>
                </a:solidFill>
              </a:rPr>
              <a:t>180млн</a:t>
            </a:r>
            <a:r>
              <a:rPr lang="ru-RU" sz="1500" dirty="0">
                <a:solidFill>
                  <a:schemeClr val="tx2"/>
                </a:solidFill>
              </a:rPr>
              <a:t>. руб</a:t>
            </a:r>
            <a:r>
              <a:rPr lang="ru-RU" sz="1500" dirty="0" smtClean="0">
                <a:solidFill>
                  <a:schemeClr val="tx2"/>
                </a:solidFill>
              </a:rPr>
              <a:t>. (2015г), прогноз 2016г – 113млн</a:t>
            </a:r>
            <a:r>
              <a:rPr lang="ru-RU" sz="1500" dirty="0">
                <a:solidFill>
                  <a:schemeClr val="tx2"/>
                </a:solidFill>
              </a:rPr>
              <a:t>. руб. </a:t>
            </a:r>
            <a:endParaRPr lang="ru-RU" sz="15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ru-RU" sz="1500" dirty="0" smtClean="0">
                <a:solidFill>
                  <a:schemeClr val="tx2"/>
                </a:solidFill>
              </a:rPr>
              <a:t>УПРАВЛЕНЧЕСКИЕ </a:t>
            </a:r>
            <a:r>
              <a:rPr lang="ru-RU" sz="1500" dirty="0">
                <a:solidFill>
                  <a:schemeClr val="tx2"/>
                </a:solidFill>
              </a:rPr>
              <a:t>РАСХОДЫ: снижение на </a:t>
            </a:r>
            <a:r>
              <a:rPr lang="ru-RU" sz="1500" dirty="0" smtClean="0">
                <a:solidFill>
                  <a:schemeClr val="tx2"/>
                </a:solidFill>
              </a:rPr>
              <a:t>35% </a:t>
            </a:r>
            <a:r>
              <a:rPr lang="ru-RU" sz="1500" dirty="0">
                <a:solidFill>
                  <a:schemeClr val="tx2"/>
                </a:solidFill>
              </a:rPr>
              <a:t>с 2012 </a:t>
            </a:r>
            <a:r>
              <a:rPr lang="ru-RU" sz="1500" dirty="0" smtClean="0">
                <a:solidFill>
                  <a:schemeClr val="tx2"/>
                </a:solidFill>
              </a:rPr>
              <a:t>года (исходя из прогноза на 2016г.)</a:t>
            </a:r>
            <a:endParaRPr lang="ru-RU" sz="15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ru-RU" sz="1500" dirty="0" smtClean="0">
                <a:solidFill>
                  <a:schemeClr val="tx2"/>
                </a:solidFill>
              </a:rPr>
              <a:t>КАРАНТИН: введена категория филиалов, </a:t>
            </a:r>
            <a:r>
              <a:rPr lang="ru-RU" sz="1500" dirty="0">
                <a:solidFill>
                  <a:schemeClr val="tx2"/>
                </a:solidFill>
              </a:rPr>
              <a:t>в рамках которой планируется восстановление прибыльной работы филиалов на пониженных объемах сборов страховой премии. </a:t>
            </a:r>
            <a:endParaRPr lang="ru-RU" sz="15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ru-RU" sz="1500" dirty="0" smtClean="0">
                <a:solidFill>
                  <a:schemeClr val="tx2"/>
                </a:solidFill>
              </a:rPr>
              <a:t>РЕЙТИНГ: Подтвержден индивидуальный рейтинг надежности, присвоенный НРА   (</a:t>
            </a:r>
            <a:r>
              <a:rPr lang="ru-RU" sz="1500" dirty="0">
                <a:solidFill>
                  <a:schemeClr val="tx2"/>
                </a:solidFill>
              </a:rPr>
              <a:t>А</a:t>
            </a:r>
            <a:r>
              <a:rPr lang="en-US" sz="1500" dirty="0">
                <a:solidFill>
                  <a:schemeClr val="tx2"/>
                </a:solidFill>
              </a:rPr>
              <a:t>A-</a:t>
            </a:r>
            <a:r>
              <a:rPr lang="ru-RU" sz="1500" dirty="0" smtClean="0">
                <a:solidFill>
                  <a:schemeClr val="tx2"/>
                </a:solidFill>
              </a:rPr>
              <a:t>) – очень высокая надежность; получен рейтинг агентства </a:t>
            </a:r>
            <a:r>
              <a:rPr lang="ru-RU" sz="1500" dirty="0" err="1" smtClean="0">
                <a:solidFill>
                  <a:schemeClr val="tx2"/>
                </a:solidFill>
              </a:rPr>
              <a:t>ЭкспертРА</a:t>
            </a:r>
            <a:r>
              <a:rPr lang="ru-RU" sz="1500" dirty="0" smtClean="0">
                <a:solidFill>
                  <a:schemeClr val="tx2"/>
                </a:solidFill>
              </a:rPr>
              <a:t> (А) – высокий уровень надежности. </a:t>
            </a:r>
            <a:endParaRPr lang="ru-RU" sz="15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en-US" sz="1500" dirty="0" smtClean="0">
                <a:solidFill>
                  <a:schemeClr val="tx2"/>
                </a:solidFill>
              </a:rPr>
              <a:t>NPS</a:t>
            </a:r>
            <a:r>
              <a:rPr lang="ru-RU" sz="1500" dirty="0">
                <a:solidFill>
                  <a:schemeClr val="tx2"/>
                </a:solidFill>
              </a:rPr>
              <a:t> </a:t>
            </a:r>
            <a:r>
              <a:rPr lang="ru-RU" sz="1500" dirty="0" smtClean="0">
                <a:solidFill>
                  <a:schemeClr val="tx2"/>
                </a:solidFill>
              </a:rPr>
              <a:t>(индекс потребительской лояльности) увеличен с 16% (2014г.) до 59% (9 мес. 2016). </a:t>
            </a:r>
            <a:r>
              <a:rPr lang="ru-RU" sz="1500" dirty="0">
                <a:solidFill>
                  <a:schemeClr val="tx2"/>
                </a:solidFill>
              </a:rPr>
              <a:t>По результатам исследования информагентства </a:t>
            </a:r>
            <a:r>
              <a:rPr lang="ru-RU" sz="1500" dirty="0" smtClean="0">
                <a:solidFill>
                  <a:schemeClr val="tx2"/>
                </a:solidFill>
              </a:rPr>
              <a:t>РБК в 2015г. </a:t>
            </a:r>
            <a:r>
              <a:rPr lang="ru-RU" sz="1500" dirty="0">
                <a:solidFill>
                  <a:schemeClr val="tx2"/>
                </a:solidFill>
              </a:rPr>
              <a:t>ГСК «Югория» стала лидером по уровню доступности страхового возмещения; </a:t>
            </a:r>
            <a:r>
              <a:rPr lang="ru-RU" sz="1500" dirty="0" smtClean="0">
                <a:solidFill>
                  <a:schemeClr val="tx2"/>
                </a:solidFill>
              </a:rPr>
              <a:t>в 2016г. Компания </a:t>
            </a:r>
            <a:r>
              <a:rPr lang="ru-RU" sz="1500" dirty="0">
                <a:solidFill>
                  <a:schemeClr val="tx2"/>
                </a:solidFill>
              </a:rPr>
              <a:t>занимает третье место в народном рейтинге страховых компаний на сайте АСН**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 startAt="6"/>
            </a:pPr>
            <a:r>
              <a:rPr lang="ru-RU" sz="1500" dirty="0" smtClean="0">
                <a:solidFill>
                  <a:schemeClr val="tx2"/>
                </a:solidFill>
              </a:rPr>
              <a:t>КОМАНДА: сформирована </a:t>
            </a:r>
            <a:r>
              <a:rPr lang="ru-RU" sz="1500" dirty="0">
                <a:solidFill>
                  <a:schemeClr val="tx2"/>
                </a:solidFill>
              </a:rPr>
              <a:t>одна из </a:t>
            </a:r>
            <a:r>
              <a:rPr lang="ru-RU" sz="1500" dirty="0" smtClean="0">
                <a:solidFill>
                  <a:schemeClr val="tx2"/>
                </a:solidFill>
              </a:rPr>
              <a:t>сильнейших </a:t>
            </a:r>
            <a:r>
              <a:rPr lang="ru-RU" sz="1500" dirty="0">
                <a:solidFill>
                  <a:schemeClr val="tx2"/>
                </a:solidFill>
              </a:rPr>
              <a:t>управленческих команд на страховом </a:t>
            </a:r>
            <a:r>
              <a:rPr lang="ru-RU" sz="1500" dirty="0" smtClean="0">
                <a:solidFill>
                  <a:schemeClr val="tx2"/>
                </a:solidFill>
              </a:rPr>
              <a:t>рынке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04976" y="6558423"/>
            <a:ext cx="51714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*ПСО – предстраховой осмотр         **АСН – агентство страховых новостей</a:t>
            </a:r>
          </a:p>
        </p:txBody>
      </p:sp>
      <p:sp>
        <p:nvSpPr>
          <p:cNvPr id="16" name="Заголовок 12"/>
          <p:cNvSpPr>
            <a:spLocks noGrp="1"/>
          </p:cNvSpPr>
          <p:nvPr>
            <p:ph type="title"/>
          </p:nvPr>
        </p:nvSpPr>
        <p:spPr>
          <a:xfrm>
            <a:off x="806896" y="274638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cap="none" baseline="0" dirty="0" smtClean="0">
                <a:solidFill>
                  <a:schemeClr val="tx2">
                    <a:lumMod val="75000"/>
                  </a:schemeClr>
                </a:solidFill>
              </a:rPr>
              <a:t>ОСНОВНЫЕ РЕЗУЛЬТАТЫ РАБОТЫ ГСК ЮГОРИЯ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7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06896" y="274638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cap="none" baseline="0" dirty="0" smtClean="0">
                <a:solidFill>
                  <a:schemeClr val="tx2">
                    <a:lumMod val="75000"/>
                  </a:schemeClr>
                </a:solidFill>
              </a:rPr>
              <a:t>ЗАДАЧИ, КОТОРЫЕ НЕ УДАЛОСЬ РЕШИТЬ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015375"/>
            <a:ext cx="8496944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Вывести КАСКО в прибыльную работу в отдельных филиалах.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Обеспечить оформление страховых полисов по всем страховым продуктам в фронт-офисной системе Югория-Про.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Увеличить долю «немоторных» видов страхования в портфеле до 20%.</a:t>
            </a:r>
          </a:p>
        </p:txBody>
      </p:sp>
    </p:spTree>
    <p:extLst>
      <p:ext uri="{BB962C8B-B14F-4D97-AF65-F5344CB8AC3E}">
        <p14:creationId xmlns:p14="http://schemas.microsoft.com/office/powerpoint/2010/main" val="375238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34557" y="274660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ОСНОВНЫЕ ПОКАЗАТЕЛИ ДЕЯТЕЛЬНОСТИ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15616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7</a:t>
            </a:fld>
            <a:endParaRPr lang="ru-RU" dirty="0"/>
          </a:p>
        </p:txBody>
      </p:sp>
      <p:graphicFrame>
        <p:nvGraphicFramePr>
          <p:cNvPr id="32" name="Диаграмма 31"/>
          <p:cNvGraphicFramePr/>
          <p:nvPr>
            <p:extLst>
              <p:ext uri="{D42A27DB-BD31-4B8C-83A1-F6EECF244321}">
                <p14:modId xmlns:p14="http://schemas.microsoft.com/office/powerpoint/2010/main" val="979607211"/>
              </p:ext>
            </p:extLst>
          </p:nvPr>
        </p:nvGraphicFramePr>
        <p:xfrm>
          <a:off x="589491" y="1124743"/>
          <a:ext cx="3766485" cy="2454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3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603661" y="836712"/>
            <a:ext cx="3752315" cy="216024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Динамика страховых премий, млн. руб.</a:t>
            </a:r>
            <a:endParaRPr lang="ru-RU" sz="1100" dirty="0"/>
          </a:p>
        </p:txBody>
      </p:sp>
      <p:sp>
        <p:nvSpPr>
          <p:cNvPr id="25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475656" y="4005064"/>
            <a:ext cx="6480720" cy="216024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Динамика чистой прибыли, млн. руб.</a:t>
            </a:r>
            <a:endParaRPr lang="ru-RU" sz="1100" dirty="0"/>
          </a:p>
        </p:txBody>
      </p:sp>
      <p:sp>
        <p:nvSpPr>
          <p:cNvPr id="19" name="Text 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004048" y="824718"/>
            <a:ext cx="3816424" cy="228018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Операционная прибыль, млн. руб.; % от ЗП</a:t>
            </a:r>
            <a:endParaRPr lang="ru-RU" sz="1100" dirty="0"/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90468235"/>
              </p:ext>
            </p:extLst>
          </p:nvPr>
        </p:nvGraphicFramePr>
        <p:xfrm>
          <a:off x="4896036" y="1052734"/>
          <a:ext cx="3984468" cy="2952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2809734492"/>
              </p:ext>
            </p:extLst>
          </p:nvPr>
        </p:nvGraphicFramePr>
        <p:xfrm>
          <a:off x="1465510" y="4293096"/>
          <a:ext cx="6490866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223628" y="6165304"/>
            <a:ext cx="7668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Примечание: показатели за 2013-2014гг. пересчитаны исходя из рекомендаций аудиторов по методам признания расходов на комиссионное вознаграждение и по методам формирования резервов убытков в 2012гг., бухгалтерская отчетность скорректирована соответствующим образом</a:t>
            </a:r>
          </a:p>
        </p:txBody>
      </p:sp>
    </p:spTree>
    <p:extLst>
      <p:ext uri="{BB962C8B-B14F-4D97-AF65-F5344CB8AC3E}">
        <p14:creationId xmlns:p14="http://schemas.microsoft.com/office/powerpoint/2010/main" val="28850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34888" y="274660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ИНЫЕ ПОКАЗАТЕЛИ ДЕЯТЕЛЬНОСТИ</a:t>
            </a:r>
            <a:endParaRPr lang="en-GB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15616" y="6611866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8</a:t>
            </a:fld>
            <a:endParaRPr lang="ru-RU" dirty="0"/>
          </a:p>
        </p:txBody>
      </p:sp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:p14="http://schemas.microsoft.com/office/powerpoint/2010/main" val="4112146084"/>
              </p:ext>
            </p:extLst>
          </p:nvPr>
        </p:nvGraphicFramePr>
        <p:xfrm>
          <a:off x="5036821" y="1214198"/>
          <a:ext cx="3799938" cy="202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8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076056" y="980728"/>
            <a:ext cx="3789570" cy="216024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Регрессы и суброгации, млн. руб.; % от СВ* КАСКО</a:t>
            </a:r>
            <a:endParaRPr lang="ru-RU" sz="1100" dirty="0"/>
          </a:p>
        </p:txBody>
      </p:sp>
      <p:sp>
        <p:nvSpPr>
          <p:cNvPr id="29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11560" y="980728"/>
            <a:ext cx="3766485" cy="216024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Снижение частоты убытков КАСКО </a:t>
            </a:r>
            <a:endParaRPr lang="ru-RU" sz="1100" dirty="0"/>
          </a:p>
        </p:txBody>
      </p:sp>
      <p:graphicFrame>
        <p:nvGraphicFramePr>
          <p:cNvPr id="30" name="Диаграмма 29"/>
          <p:cNvGraphicFramePr/>
          <p:nvPr>
            <p:extLst>
              <p:ext uri="{D42A27DB-BD31-4B8C-83A1-F6EECF244321}">
                <p14:modId xmlns:p14="http://schemas.microsoft.com/office/powerpoint/2010/main" val="2617750495"/>
              </p:ext>
            </p:extLst>
          </p:nvPr>
        </p:nvGraphicFramePr>
        <p:xfrm>
          <a:off x="611560" y="1219712"/>
          <a:ext cx="3793339" cy="1921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845139" y="6556103"/>
            <a:ext cx="41560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*СВ – страховые выплаты     СП – страховые премии   ЗП – заработанные премии</a:t>
            </a:r>
          </a:p>
        </p:txBody>
      </p:sp>
      <p:sp>
        <p:nvSpPr>
          <p:cNvPr id="22" name="Text 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099141" y="3501008"/>
            <a:ext cx="3766485" cy="216024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Снижение уровня аквизиционных расходов, % от СП</a:t>
            </a:r>
            <a:r>
              <a:rPr lang="ru-RU" sz="900" dirty="0" smtClean="0"/>
              <a:t>*</a:t>
            </a:r>
            <a:endParaRPr lang="ru-RU" sz="900" dirty="0"/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1977652887"/>
              </p:ext>
            </p:extLst>
          </p:nvPr>
        </p:nvGraphicFramePr>
        <p:xfrm>
          <a:off x="5099141" y="3789040"/>
          <a:ext cx="3793339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2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611560" y="3501008"/>
            <a:ext cx="3766485" cy="216024"/>
          </a:xfrm>
          <a:prstGeom prst="rect">
            <a:avLst/>
          </a:prstGeom>
          <a:solidFill>
            <a:srgbClr val="305480"/>
          </a:solidFill>
          <a:ln w="9525" algn="ctr">
            <a:noFill/>
            <a:miter lim="800000"/>
            <a:headEnd/>
            <a:tailEnd/>
          </a:ln>
        </p:spPr>
        <p:txBody>
          <a:bodyPr lIns="151200" tIns="40083" rIns="64800" bIns="40083" anchor="ctr"/>
          <a:lstStyle>
            <a:defPPr>
              <a:defRPr lang="ru-RU"/>
            </a:defPPr>
            <a:lvl1pPr marL="266700" indent="-266700" algn="ctr" defTabSz="801688" eaLnBrk="0" hangingPunct="0">
              <a:tabLst>
                <a:tab pos="266700" algn="l"/>
              </a:tabLst>
              <a:defRPr sz="1400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sz="1100" dirty="0" smtClean="0"/>
              <a:t>Управленческие расходы, млн. руб., % от ЗП*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530257" y="3071810"/>
            <a:ext cx="39290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Примечание: отражено среднее значение частоты за период</a:t>
            </a:r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2656733232"/>
              </p:ext>
            </p:extLst>
          </p:nvPr>
        </p:nvGraphicFramePr>
        <p:xfrm>
          <a:off x="579754" y="3789040"/>
          <a:ext cx="379993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971600" y="3702804"/>
            <a:ext cx="3406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</a:rPr>
              <a:t>Снижение управленческих расходов с 2012 года составило 35%</a:t>
            </a:r>
          </a:p>
        </p:txBody>
      </p:sp>
      <p:sp>
        <p:nvSpPr>
          <p:cNvPr id="26" name="Овал 25"/>
          <p:cNvSpPr/>
          <p:nvPr/>
        </p:nvSpPr>
        <p:spPr>
          <a:xfrm>
            <a:off x="2422579" y="5085184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33%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753652" y="5151100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3054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30%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082130" y="4990478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33%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3755727" y="5251994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27%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4803" y="6027091"/>
            <a:ext cx="4530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Примечания:</a:t>
            </a:r>
          </a:p>
          <a:p>
            <a:pPr marL="228600" indent="-228600" algn="just">
              <a:buAutoNum type="arabicPeriod"/>
            </a:pPr>
            <a:r>
              <a:rPr lang="ru-RU" sz="800" dirty="0" smtClean="0"/>
              <a:t>уровень за 9М 16г. составляет 28%</a:t>
            </a:r>
          </a:p>
          <a:p>
            <a:pPr marL="228600" indent="-228600" algn="just">
              <a:buAutoNum type="arabicPeriod"/>
            </a:pPr>
            <a:r>
              <a:rPr lang="ru-RU" sz="800" smtClean="0"/>
              <a:t>пунктиром </a:t>
            </a:r>
            <a:r>
              <a:rPr lang="ru-RU" sz="800" dirty="0" smtClean="0"/>
              <a:t>обозначены потенциально возможные расходы Компании – в том случае, если бы каждый финансовый год они увеличивались с учетом темпа инфляции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72066" y="6072206"/>
            <a:ext cx="39290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Примечание: уровень за 9М 16г. составляет 13%</a:t>
            </a:r>
          </a:p>
        </p:txBody>
      </p:sp>
    </p:spTree>
    <p:extLst>
      <p:ext uri="{BB962C8B-B14F-4D97-AF65-F5344CB8AC3E}">
        <p14:creationId xmlns:p14="http://schemas.microsoft.com/office/powerpoint/2010/main" val="20500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70012" y="245366"/>
            <a:ext cx="8166484" cy="418058"/>
          </a:xfrm>
        </p:spPr>
        <p:txBody>
          <a:bodyPr>
            <a:noAutofit/>
          </a:bodyPr>
          <a:lstStyle/>
          <a:p>
            <a:pPr algn="r"/>
            <a:r>
              <a:rPr lang="ru-RU" sz="2500" dirty="0" smtClean="0">
                <a:solidFill>
                  <a:schemeClr val="tx2">
                    <a:lumMod val="75000"/>
                  </a:schemeClr>
                </a:solidFill>
              </a:rPr>
              <a:t>ПОЛОЖИТЕЛЬНАЯ ДИНАМИКА 2016</a:t>
            </a:r>
            <a:endParaRPr lang="en-GB" sz="25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0" y="162306"/>
            <a:ext cx="9144000" cy="6688556"/>
            <a:chOff x="0" y="162306"/>
            <a:chExt cx="9144000" cy="66885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27584" y="669859"/>
              <a:ext cx="8136904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62306"/>
              <a:ext cx="402468" cy="674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0" y="6796115"/>
              <a:ext cx="9144000" cy="547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" name="Группа 19"/>
            <p:cNvGrpSpPr>
              <a:grpSpLocks/>
            </p:cNvGrpSpPr>
            <p:nvPr/>
          </p:nvGrpSpPr>
          <p:grpSpPr bwMode="auto">
            <a:xfrm>
              <a:off x="1" y="6597352"/>
              <a:ext cx="3563888" cy="191220"/>
              <a:chOff x="0" y="6143644"/>
              <a:chExt cx="5299075" cy="39846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0" y="6162696"/>
                <a:ext cx="5214939" cy="357187"/>
              </a:xfrm>
              <a:prstGeom prst="rect">
                <a:avLst/>
              </a:prstGeom>
              <a:gradFill flip="none" rotWithShape="1"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659313" y="6143644"/>
                <a:ext cx="639762" cy="398462"/>
              </a:xfrm>
              <a:custGeom>
                <a:avLst/>
                <a:gdLst>
                  <a:gd name="connsiteX0" fmla="*/ 65087 w 639762"/>
                  <a:gd name="connsiteY0" fmla="*/ 9525 h 398462"/>
                  <a:gd name="connsiteX1" fmla="*/ 169862 w 639762"/>
                  <a:gd name="connsiteY1" fmla="*/ 47625 h 398462"/>
                  <a:gd name="connsiteX2" fmla="*/ 265112 w 639762"/>
                  <a:gd name="connsiteY2" fmla="*/ 133350 h 398462"/>
                  <a:gd name="connsiteX3" fmla="*/ 341312 w 639762"/>
                  <a:gd name="connsiteY3" fmla="*/ 209550 h 398462"/>
                  <a:gd name="connsiteX4" fmla="*/ 436562 w 639762"/>
                  <a:gd name="connsiteY4" fmla="*/ 285750 h 398462"/>
                  <a:gd name="connsiteX5" fmla="*/ 560387 w 639762"/>
                  <a:gd name="connsiteY5" fmla="*/ 371475 h 398462"/>
                  <a:gd name="connsiteX6" fmla="*/ 569912 w 639762"/>
                  <a:gd name="connsiteY6" fmla="*/ 352425 h 398462"/>
                  <a:gd name="connsiteX7" fmla="*/ 569912 w 639762"/>
                  <a:gd name="connsiteY7" fmla="*/ 95250 h 398462"/>
                  <a:gd name="connsiteX8" fmla="*/ 560387 w 639762"/>
                  <a:gd name="connsiteY8" fmla="*/ 57150 h 398462"/>
                  <a:gd name="connsiteX9" fmla="*/ 560387 w 639762"/>
                  <a:gd name="connsiteY9" fmla="*/ 9525 h 398462"/>
                  <a:gd name="connsiteX10" fmla="*/ 65087 w 639762"/>
                  <a:gd name="connsiteY10" fmla="*/ 9525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9762" h="398462">
                    <a:moveTo>
                      <a:pt x="65087" y="9525"/>
                    </a:moveTo>
                    <a:cubicBezTo>
                      <a:pt x="0" y="15875"/>
                      <a:pt x="136525" y="26988"/>
                      <a:pt x="169862" y="47625"/>
                    </a:cubicBezTo>
                    <a:cubicBezTo>
                      <a:pt x="203200" y="68263"/>
                      <a:pt x="236537" y="106363"/>
                      <a:pt x="265112" y="133350"/>
                    </a:cubicBezTo>
                    <a:cubicBezTo>
                      <a:pt x="293687" y="160338"/>
                      <a:pt x="312737" y="184150"/>
                      <a:pt x="341312" y="209550"/>
                    </a:cubicBezTo>
                    <a:cubicBezTo>
                      <a:pt x="369887" y="234950"/>
                      <a:pt x="400049" y="258762"/>
                      <a:pt x="436562" y="285750"/>
                    </a:cubicBezTo>
                    <a:cubicBezTo>
                      <a:pt x="473075" y="312738"/>
                      <a:pt x="538162" y="360363"/>
                      <a:pt x="560387" y="371475"/>
                    </a:cubicBezTo>
                    <a:cubicBezTo>
                      <a:pt x="582612" y="382587"/>
                      <a:pt x="568325" y="398462"/>
                      <a:pt x="569912" y="352425"/>
                    </a:cubicBezTo>
                    <a:cubicBezTo>
                      <a:pt x="571499" y="306388"/>
                      <a:pt x="571499" y="144462"/>
                      <a:pt x="569912" y="95250"/>
                    </a:cubicBezTo>
                    <a:cubicBezTo>
                      <a:pt x="568325" y="46038"/>
                      <a:pt x="561974" y="71437"/>
                      <a:pt x="560387" y="57150"/>
                    </a:cubicBezTo>
                    <a:cubicBezTo>
                      <a:pt x="558800" y="42863"/>
                      <a:pt x="639762" y="19050"/>
                      <a:pt x="560387" y="9525"/>
                    </a:cubicBezTo>
                    <a:cubicBezTo>
                      <a:pt x="481012" y="0"/>
                      <a:pt x="130174" y="3175"/>
                      <a:pt x="65087" y="95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" name="Номер слайда 1"/>
          <p:cNvSpPr txBox="1">
            <a:spLocks/>
          </p:cNvSpPr>
          <p:nvPr/>
        </p:nvSpPr>
        <p:spPr>
          <a:xfrm>
            <a:off x="1108772" y="6597352"/>
            <a:ext cx="2133600" cy="1805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B077A7-C11E-4323-A526-C27461244767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5" y="980728"/>
            <a:ext cx="8496944" cy="49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200"/>
              </a:spcAft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КАСКО: Реализованный комплекс мер по повышению рентабельности позволил увеличить количество прибыльных филиалов (по КАСКО) с 17 (1кв 14) до 49 (9 мес. 16)* – на основании показателя андеррайтерской убыточности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Tx/>
              <a:buAutoNum type="arabicPeriod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ОСАГО: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рост** продаж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 прибыльных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регионах: +44% в ХМАО-Югре и ЯНАО, +68% на юге Тюменской области, +140% в Свердловской области, +82% в Сибирском федеральном округе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Tx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Убыточные филиалы: реализованные меры по введению «карантина» позволили снизить суммарную величину убытка в таких филиалах со 145 млн. руб. (1п 14) до 54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</a:rPr>
              <a:t>млн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*. руб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 (9 мес. 16)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Tx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Инвестиционный портфель: доля высоколиквидных инвестиционных инструментов (депозиты, облигации) увеличилась в 4,4 раза – с 1,4 млрд. руб. до 6,2 млрд. руб.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Tx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Дебиторская задолженность: по итогам 9 мес. 2016г. уровень ДЗ снижен до 10,8% от начисленных страховых премий за «плавающий год».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Tx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Величина заёмных средств снизилась с 1 303 млн. руб. (2013г.) до 722 млн. руб.    (9 мес. 2016г.)</a:t>
            </a:r>
          </a:p>
          <a:p>
            <a:pPr marL="342900" indent="-342900" algn="just">
              <a:spcBef>
                <a:spcPts val="600"/>
              </a:spcBef>
              <a:spcAft>
                <a:spcPts val="200"/>
              </a:spcAft>
              <a:buFontTx/>
              <a:buAutoNum type="arabicPeriod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Продолжается реализация мер по снижению управленческих расходов.</a:t>
            </a:r>
          </a:p>
          <a:p>
            <a:pPr algn="just">
              <a:spcBef>
                <a:spcPts val="600"/>
              </a:spcBef>
              <a:spcAft>
                <a:spcPts val="200"/>
              </a:spcAft>
            </a:pP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3628" y="6094456"/>
            <a:ext cx="7668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/>
              <a:t>*экономический эффект, рассчитанный на основании показателя андеррайтерской убыточности</a:t>
            </a:r>
          </a:p>
          <a:p>
            <a:pPr algn="just"/>
            <a:r>
              <a:rPr lang="ru-RU" sz="800" dirty="0" smtClean="0"/>
              <a:t>** прирост показателя за 9мес. 2016г. к показателю 9мес. 2015г.</a:t>
            </a:r>
          </a:p>
        </p:txBody>
      </p:sp>
    </p:spTree>
    <p:extLst>
      <p:ext uri="{BB962C8B-B14F-4D97-AF65-F5344CB8AC3E}">
        <p14:creationId xmlns:p14="http://schemas.microsoft.com/office/powerpoint/2010/main" val="189896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AgendaTitle"/>
</p:tagLst>
</file>

<file path=ppt/theme/theme1.xml><?xml version="1.0" encoding="utf-8"?>
<a:theme xmlns:a="http://schemas.openxmlformats.org/drawingml/2006/main" name="Презентация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16813</TotalTime>
  <Words>2114</Words>
  <Application>Microsoft Office PowerPoint</Application>
  <PresentationFormat>Экран (4:3)</PresentationFormat>
  <Paragraphs>339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Презентация2</vt:lpstr>
      <vt:lpstr>Презентация PowerPoint</vt:lpstr>
      <vt:lpstr>СОДЕРЖАНИЕ</vt:lpstr>
      <vt:lpstr>РЕЗЮМЕ</vt:lpstr>
      <vt:lpstr>ОСНОВНЫЕ РЕЗУЛЬТАТЫ РАБОТЫ ГСК ЮГОРИЯ</vt:lpstr>
      <vt:lpstr>ОСНОВНЫЕ РЕЗУЛЬТАТЫ РАБОТЫ ГСК ЮГОРИЯ</vt:lpstr>
      <vt:lpstr>ЗАДАЧИ, КОТОРЫЕ НЕ УДАЛОСЬ РЕШИТЬ</vt:lpstr>
      <vt:lpstr>ОСНОВНЫЕ ПОКАЗАТЕЛИ ДЕЯТЕЛЬНОСТИ</vt:lpstr>
      <vt:lpstr>ИНЫЕ ПОКАЗАТЕЛИ ДЕЯТЕЛЬНОСТИ</vt:lpstr>
      <vt:lpstr>ПОЛОЖИТЕЛЬНАЯ ДИНАМИКА 2016</vt:lpstr>
      <vt:lpstr>МЕРЫ ПО СНИЖЕНИЮ УПРАВЛЕНЧЕСКИХ РАСХОДОВ</vt:lpstr>
      <vt:lpstr>СТРАТЕГИЯ: ЦЕЛЕВЫЕ ПОКАЗАТЕЛИ</vt:lpstr>
      <vt:lpstr>ОСЛОЖНЕНИЕ СИТУАЦИИ НА СТРАХОВОМ РЫНКЕ 2015-2016</vt:lpstr>
      <vt:lpstr>ОСНОВНЫЕ ЗАДАЧИ 2016-2017гг</vt:lpstr>
      <vt:lpstr>Приложение 1: Бюджет доходов и расходов</vt:lpstr>
      <vt:lpstr>13.11.2016г.  АО «ГСК «Югория» исполнилось 19 лет!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Бузина Наталья Васильевна</dc:creator>
  <cp:lastModifiedBy>Бузина Наталья Васильевна</cp:lastModifiedBy>
  <cp:revision>938</cp:revision>
  <cp:lastPrinted>2016-11-03T06:43:08Z</cp:lastPrinted>
  <dcterms:created xsi:type="dcterms:W3CDTF">2012-01-26T04:06:14Z</dcterms:created>
  <dcterms:modified xsi:type="dcterms:W3CDTF">2016-11-14T09:59:11Z</dcterms:modified>
</cp:coreProperties>
</file>